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7" r:id="rId2"/>
    <p:sldId id="333" r:id="rId3"/>
    <p:sldId id="457" r:id="rId4"/>
    <p:sldId id="458" r:id="rId5"/>
    <p:sldId id="459" r:id="rId6"/>
    <p:sldId id="460" r:id="rId7"/>
    <p:sldId id="461" r:id="rId8"/>
    <p:sldId id="463" r:id="rId9"/>
    <p:sldId id="464" r:id="rId10"/>
    <p:sldId id="465" r:id="rId11"/>
    <p:sldId id="466" r:id="rId12"/>
    <p:sldId id="469" r:id="rId13"/>
    <p:sldId id="472" r:id="rId14"/>
    <p:sldId id="473" r:id="rId15"/>
    <p:sldId id="467" r:id="rId16"/>
    <p:sldId id="468" r:id="rId17"/>
    <p:sldId id="470" r:id="rId18"/>
    <p:sldId id="471" r:id="rId19"/>
  </p:sldIdLst>
  <p:sldSz cx="12192000" cy="6858000"/>
  <p:notesSz cx="6858000" cy="9144000"/>
  <p:embeddedFontLst>
    <p:embeddedFont>
      <p:font typeface="맑은 고딕" panose="020B0503020000020004" pitchFamily="34" charset="-127"/>
      <p:regular r:id="rId22"/>
      <p:bold r:id="rId23"/>
    </p:embeddedFont>
    <p:embeddedFont>
      <p:font typeface="Aptos" panose="020B0004020202020204" pitchFamily="34" charset="0"/>
      <p:regular r:id="rId24"/>
    </p:embeddedFont>
    <p:embeddedFont>
      <p:font typeface="Nunito Black" pitchFamily="2" charset="-52"/>
      <p:bold r:id="rId25"/>
      <p:boldItalic r:id="rId26"/>
    </p:embeddedFont>
    <p:embeddedFont>
      <p:font typeface="Nunito ExtraLight" pitchFamily="2" charset="-52"/>
      <p:regular r:id="rId27"/>
      <p:italic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0599"/>
    <a:srgbClr val="0249D6"/>
    <a:srgbClr val="92EEF5"/>
    <a:srgbClr val="FF19C6"/>
    <a:srgbClr val="5712A1"/>
    <a:srgbClr val="0A1034"/>
    <a:srgbClr val="F8B4DC"/>
    <a:srgbClr val="B74646"/>
    <a:srgbClr val="FFFCF2"/>
    <a:srgbClr val="3434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84B7510-24A3-439B-83F1-C057F99B8C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8E5190-210D-4B07-99B8-7A55D8EF7F6D}"/>
              </a:ext>
            </a:extLst>
          </p:cNvPr>
          <p:cNvSpPr/>
          <p:nvPr userDrawn="1"/>
        </p:nvSpPr>
        <p:spPr>
          <a:xfrm>
            <a:off x="1992429" y="1260909"/>
            <a:ext cx="8207142" cy="4336182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Graphic 3">
            <a:hlinkClick r:id="rId3"/>
            <a:extLst>
              <a:ext uri="{FF2B5EF4-FFF2-40B4-BE49-F238E27FC236}">
                <a16:creationId xmlns:a16="http://schemas.microsoft.com/office/drawing/2014/main" id="{1ECAF17F-E71C-4430-BED5-DAEA68626B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8" name="TextBox 17">
            <a:hlinkClick r:id="rId6"/>
            <a:extLst>
              <a:ext uri="{FF2B5EF4-FFF2-40B4-BE49-F238E27FC236}">
                <a16:creationId xmlns:a16="http://schemas.microsoft.com/office/drawing/2014/main" id="{03E6DAF4-A6B7-4146-B6B2-581B6E6C522C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61D7555-30AC-4947-9969-29E2A150C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D2042E-7294-4C53-92B2-760969380E63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4">
            <a:extLst>
              <a:ext uri="{FF2B5EF4-FFF2-40B4-BE49-F238E27FC236}">
                <a16:creationId xmlns:a16="http://schemas.microsoft.com/office/drawing/2014/main" id="{188DB460-C6C1-4FE5-B620-81B400D74B7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22607" y="2104573"/>
            <a:ext cx="2075044" cy="207504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0" name="그림 개체 틀 4">
            <a:extLst>
              <a:ext uri="{FF2B5EF4-FFF2-40B4-BE49-F238E27FC236}">
                <a16:creationId xmlns:a16="http://schemas.microsoft.com/office/drawing/2014/main" id="{92D58988-D2CB-44FE-AE8F-A4424B5F9C4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58478" y="2104573"/>
            <a:ext cx="2075044" cy="207504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1" name="그림 개체 틀 4">
            <a:extLst>
              <a:ext uri="{FF2B5EF4-FFF2-40B4-BE49-F238E27FC236}">
                <a16:creationId xmlns:a16="http://schemas.microsoft.com/office/drawing/2014/main" id="{E94F077E-6463-4C2E-8607-D003BF4969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94349" y="2104573"/>
            <a:ext cx="2075044" cy="207504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Graphic 3">
            <a:hlinkClick r:id="rId3"/>
            <a:extLst>
              <a:ext uri="{FF2B5EF4-FFF2-40B4-BE49-F238E27FC236}">
                <a16:creationId xmlns:a16="http://schemas.microsoft.com/office/drawing/2014/main" id="{59F33649-29EA-4D85-B125-1AAA38CF58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6"/>
            <a:extLst>
              <a:ext uri="{FF2B5EF4-FFF2-40B4-BE49-F238E27FC236}">
                <a16:creationId xmlns:a16="http://schemas.microsoft.com/office/drawing/2014/main" id="{838ADA23-3982-4614-BE98-EBCA339A0E5B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31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84994D5-0DB6-498C-95BE-3CDF490AB8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F12E31-BC35-45C0-BA02-B3FDC405DF20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E9BA7EE-5E22-4160-95DB-198EAC98B6F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11962" y="0"/>
            <a:ext cx="4419592" cy="4394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90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8CB0321C-5AB6-42B6-879A-26E266EC82E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60437" y="0"/>
            <a:ext cx="4419592" cy="43942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90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D4F35C38-AAF9-47C9-A8D1-692B62AD81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16A84C70-CDA7-4723-9710-F8383A5D1EAE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769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C8119A0-D88D-49DE-A182-98EC86E54D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939650-668C-41B0-A1F4-262FD97C8203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E9BB6CE1-C22C-408B-9331-86CD1D10B9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353CF03F-B811-468C-8F85-174025AC0FD9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그림 개체 틀 11">
            <a:extLst>
              <a:ext uri="{FF2B5EF4-FFF2-40B4-BE49-F238E27FC236}">
                <a16:creationId xmlns:a16="http://schemas.microsoft.com/office/drawing/2014/main" id="{9F0784AF-7610-4B88-88CA-99C31273F80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45773" y="723085"/>
            <a:ext cx="2563220" cy="5415776"/>
          </a:xfrm>
          <a:prstGeom prst="roundRect">
            <a:avLst>
              <a:gd name="adj" fmla="val 1126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266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9E6C9E8-42E6-422A-B519-0235B8DBD2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D277DA-D166-4A0B-AA3D-11CF21CB2F02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0A67AB54-A6C3-4278-81A8-04765BB338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8F230035-5F95-436B-B34F-70BD0AFFAF4D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그림 개체 틀 5">
            <a:extLst>
              <a:ext uri="{FF2B5EF4-FFF2-40B4-BE49-F238E27FC236}">
                <a16:creationId xmlns:a16="http://schemas.microsoft.com/office/drawing/2014/main" id="{F1466F9A-1961-41C8-8B8A-F764F70E10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091" y="945615"/>
            <a:ext cx="6633748" cy="4966769"/>
          </a:xfrm>
          <a:prstGeom prst="roundRect">
            <a:avLst>
              <a:gd name="adj" fmla="val 17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698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5BEA04D-9E17-45B6-A240-79E70DBED9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A8BD0E-2BAB-49EC-916F-9F0762267EDD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3AA0C8F8-A1AF-4165-8105-ECFCD3023D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28139993-7F79-4D6F-AAD5-988D54C6F3E2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그림 개체 틀 8">
            <a:extLst>
              <a:ext uri="{FF2B5EF4-FFF2-40B4-BE49-F238E27FC236}">
                <a16:creationId xmlns:a16="http://schemas.microsoft.com/office/drawing/2014/main" id="{CABD2A46-8CBF-4088-AB2B-7BECD111244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33830" y="895348"/>
            <a:ext cx="7067557" cy="4608515"/>
          </a:xfrm>
          <a:prstGeom prst="roundRect">
            <a:avLst>
              <a:gd name="adj" fmla="val 68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998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007FE6B-6DE1-4074-9D09-68F7D8CD22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343677-95DF-4F90-9EDC-3055FD724627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그림 개체 틀 4">
            <a:extLst>
              <a:ext uri="{FF2B5EF4-FFF2-40B4-BE49-F238E27FC236}">
                <a16:creationId xmlns:a16="http://schemas.microsoft.com/office/drawing/2014/main" id="{B606D813-7089-4256-A415-3079529509C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3486" y="3428993"/>
            <a:ext cx="11205028" cy="293550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07ADBA43-3821-4BDD-9F75-05E7155F9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61AD3D88-65F6-4074-8204-ED99CC460742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15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F90AEE8-9AD7-4D77-8368-9BEE6684A5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343677-95DF-4F90-9EDC-3055FD724627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07ADBA43-3821-4BDD-9F75-05E7155F9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61AD3D88-65F6-4074-8204-ED99CC460742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34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8B1441F2-39D6-4200-9DF0-6D0E19A443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E94BAE97-664E-4667-BB16-D8B7926FC2F2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DD7DA31-C843-4071-AA1F-EF335E3A5B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79EFA75C-5B39-49B5-BC10-BA99B2F596AF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6DB57E-A033-40CC-ACEE-D09FED2ED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8E5190-210D-4B07-99B8-7A55D8EF7F6D}"/>
              </a:ext>
            </a:extLst>
          </p:cNvPr>
          <p:cNvSpPr/>
          <p:nvPr userDrawn="1"/>
        </p:nvSpPr>
        <p:spPr>
          <a:xfrm>
            <a:off x="2723949" y="1703672"/>
            <a:ext cx="6744102" cy="3450656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3">
            <a:hlinkClick r:id="rId3"/>
            <a:extLst>
              <a:ext uri="{FF2B5EF4-FFF2-40B4-BE49-F238E27FC236}">
                <a16:creationId xmlns:a16="http://schemas.microsoft.com/office/drawing/2014/main" id="{A3A01635-DF09-45B0-A76D-43819EE19D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6" name="TextBox 15">
            <a:hlinkClick r:id="rId6"/>
            <a:extLst>
              <a:ext uri="{FF2B5EF4-FFF2-40B4-BE49-F238E27FC236}">
                <a16:creationId xmlns:a16="http://schemas.microsoft.com/office/drawing/2014/main" id="{F9005DD5-7865-4E52-8259-579495E70029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802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C5476C-FDDB-43D4-A10D-601E7C88C5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6461122-22D6-4C49-ADBA-EEC106327A05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70B860F1-4FC6-432F-BD7E-02E9C85113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3567EC4E-31A8-4E4C-B10E-46D344F32FA5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9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6C52BC3-C9A5-49CE-80E8-7C9404B5A6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33C0F3-FE3E-4B8B-8B3F-0A6B2E8425B3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F41EAC0C-FE95-4832-AA26-109123213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37A2E97F-D9F7-40ED-A3D7-13C7D44E7462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326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903AF14-A2CE-4460-838F-C073650784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1AD1CA-89B9-44D4-9741-44FE335C4E3E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0B4DAF02-C5D8-4173-B424-C5E325F03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D36362D8-09EC-43B9-98B8-0126FB663E19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414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8AB59EC-17D7-4B24-82AE-98398561D3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4EDFBF-150E-412D-B418-466BA616A651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E31075B8-9757-4BCE-8446-25B7521DBF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2C0094C7-BF9F-49AA-AFF8-E217127F69C5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407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944BF9A-1031-477C-A1C2-9321D9386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2A4B9F-61D1-44E5-AB11-A58C2DFB593D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352129F1-D9D7-4A40-B00F-43D64A8FB3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068B93DC-5EA7-44FE-8FA8-739192431202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865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5841189-F304-4C35-95A0-42D634ECC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0FBDEB-CAC2-49A0-A6C3-E1F8A223AAB9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0EFE9485-8CE7-4E7E-AFD9-F842D02B9C9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81900" y="750528"/>
            <a:ext cx="3848101" cy="53569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1219CE68-1B31-4461-A12D-8EBBB2D1E3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6DC90160-DE00-4B4E-A62E-EC801F3CFD68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061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2E4B3C0-AA8B-42FC-8BDC-09358CB292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EBC566-73D9-4CF4-8A42-7908411F653A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tx1">
              <a:alpha val="78000"/>
            </a:schemeClr>
          </a:solidFill>
          <a:ln w="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D1B84B5E-20B5-47B5-8A18-07B454A13927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24428" y="1673729"/>
            <a:ext cx="3510548" cy="3510542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7B2B450E-5709-420A-AA1B-9B62501ED8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71192" y="6883075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087F2406-188B-4D7F-8315-6706DE51F603}"/>
              </a:ext>
            </a:extLst>
          </p:cNvPr>
          <p:cNvSpPr txBox="1"/>
          <p:nvPr userDrawn="1"/>
        </p:nvSpPr>
        <p:spPr>
          <a:xfrm>
            <a:off x="4181605" y="6938796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706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6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7" r:id="rId16"/>
    <p:sldLayoutId id="2147483672" r:id="rId17"/>
    <p:sldLayoutId id="2147483664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microsoft.com/office/2007/relationships/hdphoto" Target="../media/hdphoto6.wdp"/><Relationship Id="rId4" Type="http://schemas.openxmlformats.org/officeDocument/2006/relationships/image" Target="../media/image19.png"/><Relationship Id="rId9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microsoft.com/office/2007/relationships/hdphoto" Target="../media/hdphoto1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76F59A-0532-49E1-879E-E941379A9862}"/>
              </a:ext>
            </a:extLst>
          </p:cNvPr>
          <p:cNvSpPr txBox="1"/>
          <p:nvPr/>
        </p:nvSpPr>
        <p:spPr>
          <a:xfrm>
            <a:off x="2037347" y="1490646"/>
            <a:ext cx="811730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4800" i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Луна-25</a:t>
            </a:r>
            <a:endParaRPr lang="ko-KR" altLang="en-US" sz="48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8EE5E-0B17-40DC-8A63-FFA9F3459751}"/>
              </a:ext>
            </a:extLst>
          </p:cNvPr>
          <p:cNvSpPr txBox="1"/>
          <p:nvPr/>
        </p:nvSpPr>
        <p:spPr>
          <a:xfrm>
            <a:off x="3552094" y="4423686"/>
            <a:ext cx="5087812" cy="584126"/>
          </a:xfrm>
          <a:prstGeom prst="roundRect">
            <a:avLst>
              <a:gd name="adj" fmla="val 50000"/>
            </a:avLst>
          </a:prstGeom>
          <a:solidFill>
            <a:srgbClr val="1E0599"/>
          </a:solidFill>
          <a:ln>
            <a:noFill/>
          </a:ln>
          <a:effectLst>
            <a:outerShdw blurRad="127000" sx="101000" sy="101000" algn="ctr" rotWithShape="0">
              <a:schemeClr val="bg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2000" i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ru-RU" altLang="ko-KR" sz="1600" dirty="0">
                <a:latin typeface="+mn-lt"/>
              </a:rPr>
              <a:t>Изба (студенты МАИ, группы М8О-107БВ-24)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3FE01-8E00-4C05-9320-585E16045AFB}"/>
              </a:ext>
            </a:extLst>
          </p:cNvPr>
          <p:cNvSpPr txBox="1"/>
          <p:nvPr/>
        </p:nvSpPr>
        <p:spPr>
          <a:xfrm>
            <a:off x="2037347" y="2321643"/>
            <a:ext cx="8117306" cy="193899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2400" b="1" i="1" dirty="0">
                <a:solidFill>
                  <a:schemeClr val="bg1"/>
                </a:solidFill>
                <a:cs typeface="Arial" panose="020B0604020202020204" pitchFamily="34" charset="0"/>
              </a:rPr>
              <a:t>Выполняли:</a:t>
            </a:r>
          </a:p>
          <a:p>
            <a:pPr algn="ctr"/>
            <a:r>
              <a:rPr lang="ru-RU" altLang="ko-KR" sz="2400" b="1" i="1" dirty="0" err="1">
                <a:solidFill>
                  <a:schemeClr val="bg1"/>
                </a:solidFill>
                <a:cs typeface="Arial" panose="020B0604020202020204" pitchFamily="34" charset="0"/>
              </a:rPr>
              <a:t>Заневский</a:t>
            </a:r>
            <a:r>
              <a:rPr lang="ru-RU" altLang="ko-KR" sz="2400" b="1" i="1" dirty="0">
                <a:solidFill>
                  <a:schemeClr val="bg1"/>
                </a:solidFill>
                <a:cs typeface="Arial" panose="020B0604020202020204" pitchFamily="34" charset="0"/>
              </a:rPr>
              <a:t> Сергей (программист)</a:t>
            </a:r>
          </a:p>
          <a:p>
            <a:pPr algn="ctr"/>
            <a:r>
              <a:rPr lang="ru-RU" altLang="ko-KR" sz="2400" b="1" i="1" dirty="0">
                <a:solidFill>
                  <a:schemeClr val="bg1"/>
                </a:solidFill>
                <a:cs typeface="Arial" panose="020B0604020202020204" pitchFamily="34" charset="0"/>
              </a:rPr>
              <a:t>Морозов Илья (помощник)</a:t>
            </a:r>
          </a:p>
          <a:p>
            <a:pPr algn="ctr"/>
            <a:r>
              <a:rPr lang="ru-RU" altLang="ko-KR" sz="2400" b="1" i="1" dirty="0">
                <a:solidFill>
                  <a:schemeClr val="bg1"/>
                </a:solidFill>
                <a:cs typeface="Arial" panose="020B0604020202020204" pitchFamily="34" charset="0"/>
              </a:rPr>
              <a:t>Устинов Александр (физик)</a:t>
            </a:r>
          </a:p>
          <a:p>
            <a:pPr algn="ctr"/>
            <a:r>
              <a:rPr lang="ru-RU" altLang="ko-KR" sz="2400" b="1" i="1" dirty="0">
                <a:solidFill>
                  <a:schemeClr val="bg1"/>
                </a:solidFill>
                <a:cs typeface="Arial" panose="020B0604020202020204" pitchFamily="34" charset="0"/>
              </a:rPr>
              <a:t>Хабаров Яков (математик, программист)</a:t>
            </a: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3678F-E399-33B1-9C09-8E335BF88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696BC7-E410-3BFC-C837-E1E76F5A7976}"/>
              </a:ext>
            </a:extLst>
          </p:cNvPr>
          <p:cNvSpPr txBox="1"/>
          <p:nvPr/>
        </p:nvSpPr>
        <p:spPr>
          <a:xfrm>
            <a:off x="2036599" y="459269"/>
            <a:ext cx="811879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Физико-математическая модель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78DCE6-CEDF-EBC5-6CCF-8B2CFAC4A865}"/>
              </a:ext>
            </a:extLst>
          </p:cNvPr>
          <p:cNvSpPr txBox="1"/>
          <p:nvPr/>
        </p:nvSpPr>
        <p:spPr>
          <a:xfrm>
            <a:off x="5739083" y="6097434"/>
            <a:ext cx="71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1400" dirty="0">
                <a:solidFill>
                  <a:schemeClr val="bg1"/>
                </a:solidFill>
              </a:rPr>
              <a:t>Стр. 2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B2DFD3-A5AE-F3CF-28B9-80A1062A4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784" y="1140855"/>
            <a:ext cx="5283487" cy="237058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A89514-0983-2D9B-9C6A-BED51AC9F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730" y="1140854"/>
            <a:ext cx="5283486" cy="237058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F32F34D-1B1B-357D-99C4-B8C3E50F7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783" y="3630037"/>
            <a:ext cx="5283487" cy="237058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C2A5FC4-B699-50CF-EDB3-D1C59BD106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7730" y="3630038"/>
            <a:ext cx="5283486" cy="237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56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BC3AD-D81A-6D46-68D5-C5E2E8DE9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E1DF7C-E63B-4D23-8C1F-BBE3F0573A1F}"/>
              </a:ext>
            </a:extLst>
          </p:cNvPr>
          <p:cNvSpPr txBox="1"/>
          <p:nvPr/>
        </p:nvSpPr>
        <p:spPr>
          <a:xfrm>
            <a:off x="2036599" y="459269"/>
            <a:ext cx="811879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Физико-математическая модель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A62B0-B708-00E7-459E-A6A4A2BDBF54}"/>
              </a:ext>
            </a:extLst>
          </p:cNvPr>
          <p:cNvSpPr txBox="1"/>
          <p:nvPr/>
        </p:nvSpPr>
        <p:spPr>
          <a:xfrm>
            <a:off x="5739083" y="6097434"/>
            <a:ext cx="71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1400" dirty="0">
                <a:solidFill>
                  <a:schemeClr val="bg1"/>
                </a:solidFill>
              </a:rPr>
              <a:t>Стр. 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B84A17-56FE-6F5A-DE59-9B1DD901A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969" y="1081918"/>
            <a:ext cx="3702062" cy="21196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C7DD82-4506-4EE9-CBD2-2128C4478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0965" y="1081918"/>
            <a:ext cx="3707096" cy="21199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0AEE847-4082-E90E-66F2-B71E51F1C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448" y="3977804"/>
            <a:ext cx="3702063" cy="211963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BA29B2E-EE6A-3F6D-DEC5-47D411EF93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0965" y="3977804"/>
            <a:ext cx="3707097" cy="211993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06CD014-A924-37E2-13A3-CCD4655F76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4967" y="2522106"/>
            <a:ext cx="3702062" cy="211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04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828AC-71E7-3734-C306-87CFD03B8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E7B37B-A704-7718-1AF2-DD40A9E62409}"/>
              </a:ext>
            </a:extLst>
          </p:cNvPr>
          <p:cNvSpPr txBox="1"/>
          <p:nvPr/>
        </p:nvSpPr>
        <p:spPr>
          <a:xfrm>
            <a:off x="1653928" y="646040"/>
            <a:ext cx="8654557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«Луна-25» в </a:t>
            </a:r>
            <a:r>
              <a:rPr lang="en-US" altLang="ko-KR" b="0" i="1" dirty="0" err="1">
                <a:solidFill>
                  <a:schemeClr val="bg1"/>
                </a:solidFill>
                <a:latin typeface="+mj-lt"/>
              </a:rPr>
              <a:t>Kerbal</a:t>
            </a:r>
            <a:r>
              <a:rPr lang="en-US" altLang="ko-KR" b="0" i="1" dirty="0">
                <a:solidFill>
                  <a:schemeClr val="bg1"/>
                </a:solidFill>
                <a:latin typeface="+mj-lt"/>
              </a:rPr>
              <a:t> Space Program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84DAF-11A6-2867-BD3F-A03E357E973D}"/>
              </a:ext>
            </a:extLst>
          </p:cNvPr>
          <p:cNvSpPr txBox="1"/>
          <p:nvPr/>
        </p:nvSpPr>
        <p:spPr>
          <a:xfrm>
            <a:off x="641841" y="1230815"/>
            <a:ext cx="10678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chemeClr val="bg1"/>
                </a:solidFill>
              </a:rPr>
              <a:t>Перелет будет осуществляться с единственным включением двигателя в правильной точке орбиты </a:t>
            </a:r>
            <a:r>
              <a:rPr lang="ru-RU" altLang="ko-KR" sz="1600" dirty="0" err="1">
                <a:solidFill>
                  <a:schemeClr val="bg1"/>
                </a:solidFill>
              </a:rPr>
              <a:t>Кербина</a:t>
            </a:r>
            <a:r>
              <a:rPr lang="ru-RU" altLang="ko-KR" sz="1600" dirty="0">
                <a:solidFill>
                  <a:schemeClr val="bg1"/>
                </a:solidFill>
              </a:rPr>
              <a:t>, то есть по эллиптической траектории.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“</a:t>
            </a:r>
            <a:r>
              <a:rPr lang="ru-RU" altLang="ko-KR" sz="1600" i="1" dirty="0">
                <a:solidFill>
                  <a:schemeClr val="bg1"/>
                </a:solidFill>
              </a:rPr>
              <a:t>Попадание в Луну</a:t>
            </a:r>
            <a:r>
              <a:rPr lang="ru-RU" altLang="ko-KR" sz="1600" dirty="0">
                <a:solidFill>
                  <a:schemeClr val="bg1"/>
                </a:solidFill>
              </a:rPr>
              <a:t>”. Задача попадания в Луну является наиболее простой из всех задач, связанных с полетами к другим космическим телам.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CA5E6F-2CFC-FAF7-96E8-E8A1E8DD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992" y="2565736"/>
            <a:ext cx="6068016" cy="34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14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BC3AD-D81A-6D46-68D5-C5E2E8DE9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E1DF7C-E63B-4D23-8C1F-BBE3F0573A1F}"/>
              </a:ext>
            </a:extLst>
          </p:cNvPr>
          <p:cNvSpPr txBox="1"/>
          <p:nvPr/>
        </p:nvSpPr>
        <p:spPr>
          <a:xfrm>
            <a:off x="2036599" y="459269"/>
            <a:ext cx="811879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Сравнение получившихся графиков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4E4FDE-0DF3-4233-9FA6-2BB8F1F68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56" y="998887"/>
            <a:ext cx="3539067" cy="26543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2AA20F-DD92-4F8A-B236-AEBA9AC98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588" y="998886"/>
            <a:ext cx="3539067" cy="265430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1D425A1-B663-4187-A0EA-FFACAB6FA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56" y="3744431"/>
            <a:ext cx="3539067" cy="26543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7939715-AB99-4B12-AEF3-C38D9E0AC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588" y="3744430"/>
            <a:ext cx="3539068" cy="265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59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BC3AD-D81A-6D46-68D5-C5E2E8DE9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E1DF7C-E63B-4D23-8C1F-BBE3F0573A1F}"/>
              </a:ext>
            </a:extLst>
          </p:cNvPr>
          <p:cNvSpPr txBox="1"/>
          <p:nvPr/>
        </p:nvSpPr>
        <p:spPr>
          <a:xfrm>
            <a:off x="2036599" y="459269"/>
            <a:ext cx="811879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Погрешность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F5E6B-2867-496D-A11C-00E6DD70D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178" y="1250245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61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F867C-25A5-4066-8B1F-74816D8BF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3FBBB5-16C6-BE5A-0BCF-C3BFF47C8100}"/>
              </a:ext>
            </a:extLst>
          </p:cNvPr>
          <p:cNvSpPr txBox="1"/>
          <p:nvPr/>
        </p:nvSpPr>
        <p:spPr>
          <a:xfrm>
            <a:off x="6096000" y="2890391"/>
            <a:ext cx="5454157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Строение ракеты в </a:t>
            </a:r>
            <a:r>
              <a:rPr lang="ru-RU" altLang="ko-KR" b="0" i="1" dirty="0" err="1">
                <a:solidFill>
                  <a:schemeClr val="bg1"/>
                </a:solidFill>
                <a:latin typeface="+mj-lt"/>
              </a:rPr>
              <a:t>Kerbal</a:t>
            </a:r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 Space Program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765E42-E2E0-4361-6517-E832AB28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04" y="878133"/>
            <a:ext cx="4471640" cy="510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78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B833D-9E94-D8E4-1E09-250F517CB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86273A-B3DD-7436-5CF3-772892D4A761}"/>
              </a:ext>
            </a:extLst>
          </p:cNvPr>
          <p:cNvSpPr txBox="1"/>
          <p:nvPr/>
        </p:nvSpPr>
        <p:spPr>
          <a:xfrm>
            <a:off x="523713" y="1062037"/>
            <a:ext cx="55722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chemeClr val="bg1"/>
                </a:solidFill>
              </a:rPr>
              <a:t>1. 4 топливных бака FL-C1000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2. 4 жидкостных ракетных двигателя RK-7 «Медведь»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3. Жидкостный ракетный двигатель RE-I5 «Шкипер»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4. 3 топливных бака FL-T800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5. 4 продольных отделителя «Гидра»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6. Переходник FL-A215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7. 2 больших улучшенных гиродина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8. Топливные баки </a:t>
            </a:r>
            <a:r>
              <a:rPr lang="ru-RU" altLang="ko-KR" sz="1600" dirty="0" err="1">
                <a:solidFill>
                  <a:schemeClr val="bg1"/>
                </a:solidFill>
              </a:rPr>
              <a:t>Рокомакс</a:t>
            </a:r>
            <a:r>
              <a:rPr lang="ru-RU" altLang="ko-KR" sz="1600" dirty="0">
                <a:solidFill>
                  <a:schemeClr val="bg1"/>
                </a:solidFill>
              </a:rPr>
              <a:t> X200-32 и </a:t>
            </a:r>
            <a:r>
              <a:rPr lang="ru-RU" altLang="ko-KR" sz="1600" dirty="0" err="1">
                <a:solidFill>
                  <a:schemeClr val="bg1"/>
                </a:solidFill>
              </a:rPr>
              <a:t>Рокомакс</a:t>
            </a:r>
            <a:r>
              <a:rPr lang="ru-RU" altLang="ko-KR" sz="1600" dirty="0">
                <a:solidFill>
                  <a:schemeClr val="bg1"/>
                </a:solidFill>
              </a:rPr>
              <a:t> X200-8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9. 3 отделителя (размер 1.5)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10. Жидкостный ракетный двигатель RE-L10 «Пудель»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11. Защитный обтекатель AE-FF2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12. 10 внешних бака R-4 «Пельмень»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13. ЖРД LV-909 «Терьер», ЖРД LV-1R «Паук» (2шт) и двигатель с регулируемой тягой «Вектор-1х»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14. </a:t>
            </a:r>
            <a:r>
              <a:rPr lang="ru-RU" altLang="ko-KR" sz="1600" dirty="0" err="1">
                <a:solidFill>
                  <a:schemeClr val="bg1"/>
                </a:solidFill>
              </a:rPr>
              <a:t>Монотопливный</a:t>
            </a:r>
            <a:r>
              <a:rPr lang="ru-RU" altLang="ko-KR" sz="1600" dirty="0">
                <a:solidFill>
                  <a:schemeClr val="bg1"/>
                </a:solidFill>
              </a:rPr>
              <a:t> бак «Малыш» (4шт), а также внешний бак R-11 «Багет» (4шт)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15. Фотоэлектрическую панель OX-STAT (6шт), фотоэлектрическую панель OX-STAT-XL и горизонт ГЕКС2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16. Прожектор «Mk1» (2шт) и верхнее освещение «Mk1» (2шт)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17D003-A57D-5BB9-2270-856A8D8139A2}"/>
              </a:ext>
            </a:extLst>
          </p:cNvPr>
          <p:cNvSpPr txBox="1"/>
          <p:nvPr/>
        </p:nvSpPr>
        <p:spPr>
          <a:xfrm>
            <a:off x="582778" y="477262"/>
            <a:ext cx="755538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Использованные элементы ракеты: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A4D500-CFC7-60F1-E1DA-77229496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90" y="1826147"/>
            <a:ext cx="5059560" cy="32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50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55A0E-8C11-CA51-2CFB-3F2EC2E1F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DF1ABA-EC0A-952C-F5D1-3A0ABCD28904}"/>
              </a:ext>
            </a:extLst>
          </p:cNvPr>
          <p:cNvSpPr txBox="1"/>
          <p:nvPr/>
        </p:nvSpPr>
        <p:spPr>
          <a:xfrm>
            <a:off x="7404267" y="1051734"/>
            <a:ext cx="4050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altLang="ko-KR" sz="1600" dirty="0">
                <a:solidFill>
                  <a:schemeClr val="bg1"/>
                </a:solidFill>
              </a:rPr>
              <a:t>1. Барометр «</a:t>
            </a:r>
            <a:r>
              <a:rPr lang="ru-RU" altLang="ko-KR" sz="1600" dirty="0" err="1">
                <a:solidFill>
                  <a:schemeClr val="bg1"/>
                </a:solidFill>
              </a:rPr>
              <a:t>Атмодав</a:t>
            </a:r>
            <a:r>
              <a:rPr lang="ru-RU" altLang="ko-KR" sz="1600" dirty="0">
                <a:solidFill>
                  <a:schemeClr val="bg1"/>
                </a:solidFill>
              </a:rPr>
              <a:t>»</a:t>
            </a:r>
          </a:p>
          <a:p>
            <a:pPr algn="r"/>
            <a:r>
              <a:rPr lang="ru-RU" altLang="ko-KR" sz="1600" dirty="0">
                <a:solidFill>
                  <a:schemeClr val="bg1"/>
                </a:solidFill>
              </a:rPr>
              <a:t>2. Модуль сканирования поверхности</a:t>
            </a:r>
          </a:p>
          <a:p>
            <a:pPr algn="r"/>
            <a:r>
              <a:rPr lang="ru-RU" altLang="ko-KR" sz="1600" dirty="0">
                <a:solidFill>
                  <a:schemeClr val="bg1"/>
                </a:solidFill>
              </a:rPr>
              <a:t>3. Термометр «</a:t>
            </a:r>
            <a:r>
              <a:rPr lang="ru-RU" altLang="ko-KR" sz="1600" dirty="0" err="1">
                <a:solidFill>
                  <a:schemeClr val="bg1"/>
                </a:solidFill>
              </a:rPr>
              <a:t>Айгорячо</a:t>
            </a:r>
            <a:r>
              <a:rPr lang="ru-RU" altLang="ko-KR" sz="1600" dirty="0">
                <a:solidFill>
                  <a:schemeClr val="bg1"/>
                </a:solidFill>
              </a:rPr>
              <a:t>»</a:t>
            </a:r>
          </a:p>
          <a:p>
            <a:pPr algn="r"/>
            <a:r>
              <a:rPr lang="ru-RU" altLang="ko-KR" sz="1600" dirty="0">
                <a:solidFill>
                  <a:schemeClr val="bg1"/>
                </a:solidFill>
              </a:rPr>
              <a:t>4. </a:t>
            </a:r>
            <a:r>
              <a:rPr lang="ru-RU" altLang="ko-KR" sz="1600" dirty="0" err="1">
                <a:solidFill>
                  <a:schemeClr val="bg1"/>
                </a:solidFill>
              </a:rPr>
              <a:t>Мехджеб</a:t>
            </a:r>
            <a:r>
              <a:rPr lang="ru-RU" altLang="ko-KR" sz="1600" dirty="0">
                <a:solidFill>
                  <a:schemeClr val="bg1"/>
                </a:solidFill>
              </a:rPr>
              <a:t> 2 (AR202)</a:t>
            </a:r>
          </a:p>
          <a:p>
            <a:pPr algn="r"/>
            <a:r>
              <a:rPr lang="ru-RU" altLang="ko-KR" sz="1600" dirty="0">
                <a:solidFill>
                  <a:schemeClr val="bg1"/>
                </a:solidFill>
              </a:rPr>
              <a:t>5. KAL-9000 </a:t>
            </a:r>
            <a:r>
              <a:rPr lang="ru-RU" altLang="ko-KR" sz="1600" dirty="0" err="1">
                <a:solidFill>
                  <a:schemeClr val="bg1"/>
                </a:solidFill>
              </a:rPr>
              <a:t>Scriptable</a:t>
            </a:r>
            <a:r>
              <a:rPr lang="ru-RU" altLang="ko-KR" sz="1600" dirty="0">
                <a:solidFill>
                  <a:schemeClr val="bg1"/>
                </a:solidFill>
              </a:rPr>
              <a:t> Control System</a:t>
            </a:r>
          </a:p>
          <a:p>
            <a:pPr algn="r"/>
            <a:r>
              <a:rPr lang="ru-RU" altLang="ko-KR" sz="1600" dirty="0">
                <a:solidFill>
                  <a:schemeClr val="bg1"/>
                </a:solidFill>
              </a:rPr>
              <a:t>6. Ретранслятор «RA-2»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FC6439-60EF-C923-CD17-87D0BD77B330}"/>
              </a:ext>
            </a:extLst>
          </p:cNvPr>
          <p:cNvSpPr txBox="1"/>
          <p:nvPr/>
        </p:nvSpPr>
        <p:spPr>
          <a:xfrm>
            <a:off x="7099299" y="466959"/>
            <a:ext cx="435526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Приборы: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E3707F-623C-8674-C433-1D2B02A4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32" y="2233454"/>
            <a:ext cx="6207468" cy="354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31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D3C2B-F391-5FAE-FEC7-878D27C70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F4AC1C-121F-4D80-9541-1282AD804A9D}"/>
              </a:ext>
            </a:extLst>
          </p:cNvPr>
          <p:cNvSpPr txBox="1"/>
          <p:nvPr/>
        </p:nvSpPr>
        <p:spPr>
          <a:xfrm>
            <a:off x="2037347" y="1582340"/>
            <a:ext cx="811730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4800" i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Итоги</a:t>
            </a:r>
            <a:endParaRPr lang="ko-KR" altLang="en-US" sz="48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4680B-060E-BFAF-F848-1E24CFB3AC6C}"/>
              </a:ext>
            </a:extLst>
          </p:cNvPr>
          <p:cNvSpPr txBox="1"/>
          <p:nvPr/>
        </p:nvSpPr>
        <p:spPr>
          <a:xfrm>
            <a:off x="2037347" y="2413337"/>
            <a:ext cx="8117306" cy="203132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В ходе работы над проектом мы изучили проект «Луна-25», проанализировали и, используя расчёты, провели запуск станции в игре </a:t>
            </a:r>
            <a:r>
              <a:rPr lang="en-US" altLang="ko-KR" b="1" i="1" dirty="0" err="1">
                <a:solidFill>
                  <a:schemeClr val="bg1"/>
                </a:solidFill>
                <a:cs typeface="Arial" panose="020B0604020202020204" pitchFamily="34" charset="0"/>
              </a:rPr>
              <a:t>Kerbal</a:t>
            </a:r>
            <a:r>
              <a:rPr lang="en-US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 Space Program</a:t>
            </a:r>
            <a:r>
              <a:rPr lang="ru-RU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ru-RU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Выполняя проект мы научились работать в команде, изучили и поработали в новой для нас программе «</a:t>
            </a:r>
            <a:r>
              <a:rPr lang="en-US" altLang="ko-KR" b="1" i="1" dirty="0" err="1">
                <a:solidFill>
                  <a:schemeClr val="bg1"/>
                </a:solidFill>
                <a:cs typeface="Arial" panose="020B0604020202020204" pitchFamily="34" charset="0"/>
              </a:rPr>
              <a:t>Kerbal</a:t>
            </a:r>
            <a:r>
              <a:rPr lang="en-US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 Space Program</a:t>
            </a:r>
            <a:r>
              <a:rPr lang="ru-RU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», рассчитали математические данные используя </a:t>
            </a:r>
            <a:r>
              <a:rPr lang="en-US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python, </a:t>
            </a:r>
            <a:r>
              <a:rPr lang="ru-RU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сделали физическую модели и воспроизвели реальный проект в программе «</a:t>
            </a:r>
            <a:r>
              <a:rPr lang="en-US" altLang="ko-KR" b="1" i="1" dirty="0" err="1">
                <a:solidFill>
                  <a:schemeClr val="bg1"/>
                </a:solidFill>
                <a:cs typeface="Arial" panose="020B0604020202020204" pitchFamily="34" charset="0"/>
              </a:rPr>
              <a:t>Kerbal</a:t>
            </a:r>
            <a:r>
              <a:rPr lang="en-US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 Space Program</a:t>
            </a:r>
            <a:r>
              <a:rPr lang="ru-RU" altLang="ko-KR" b="1" i="1" dirty="0">
                <a:solidFill>
                  <a:schemeClr val="bg1"/>
                </a:solidFill>
                <a:cs typeface="Arial" panose="020B0604020202020204" pitchFamily="34" charset="0"/>
              </a:rPr>
              <a:t>».</a:t>
            </a:r>
          </a:p>
        </p:txBody>
      </p:sp>
    </p:spTree>
    <p:extLst>
      <p:ext uri="{BB962C8B-B14F-4D97-AF65-F5344CB8AC3E}">
        <p14:creationId xmlns:p14="http://schemas.microsoft.com/office/powerpoint/2010/main" val="3928905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9585AC0C-9EF3-401B-A088-EFC646F1CC5C}"/>
              </a:ext>
            </a:extLst>
          </p:cNvPr>
          <p:cNvSpPr txBox="1"/>
          <p:nvPr/>
        </p:nvSpPr>
        <p:spPr>
          <a:xfrm>
            <a:off x="5241911" y="3625132"/>
            <a:ext cx="52989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i="1" dirty="0">
                <a:solidFill>
                  <a:schemeClr val="bg1"/>
                </a:solidFill>
              </a:rPr>
              <a:t>1. Изучить доступные данные о выполненном полёте.</a:t>
            </a:r>
          </a:p>
          <a:p>
            <a:r>
              <a:rPr lang="ru-RU" altLang="ko-KR" i="1" dirty="0">
                <a:solidFill>
                  <a:schemeClr val="bg1"/>
                </a:solidFill>
              </a:rPr>
              <a:t>2. Выяснить причины неудачи реального полёта.</a:t>
            </a:r>
          </a:p>
          <a:p>
            <a:r>
              <a:rPr lang="ru-RU" altLang="ko-KR" i="1" dirty="0">
                <a:solidFill>
                  <a:schemeClr val="bg1"/>
                </a:solidFill>
              </a:rPr>
              <a:t>3. Создать физическую и математическую модели полёта.</a:t>
            </a:r>
          </a:p>
          <a:p>
            <a:r>
              <a:rPr lang="ru-RU" altLang="ko-KR" i="1" dirty="0">
                <a:solidFill>
                  <a:schemeClr val="bg1"/>
                </a:solidFill>
              </a:rPr>
              <a:t>4. Собрать аналогичную модель станции.</a:t>
            </a:r>
          </a:p>
          <a:p>
            <a:r>
              <a:rPr lang="ru-RU" altLang="ko-KR" i="1" dirty="0">
                <a:solidFill>
                  <a:schemeClr val="bg1"/>
                </a:solidFill>
              </a:rPr>
              <a:t>5. Выполнить запуск и симуляцию полёта.</a:t>
            </a:r>
          </a:p>
          <a:p>
            <a:r>
              <a:rPr lang="ru-RU" altLang="ko-KR" i="1" dirty="0">
                <a:solidFill>
                  <a:schemeClr val="bg1"/>
                </a:solidFill>
              </a:rPr>
              <a:t>6. Сравнить результаты виртуального полёта с реальной миссией «Луна-25».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50F819-AF4C-441C-8DC8-75FA24D865A6}"/>
              </a:ext>
            </a:extLst>
          </p:cNvPr>
          <p:cNvSpPr txBox="1"/>
          <p:nvPr/>
        </p:nvSpPr>
        <p:spPr>
          <a:xfrm>
            <a:off x="5955296" y="3046454"/>
            <a:ext cx="387222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Задачи команды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111856-A5E3-EA0A-C7B1-11FAB15BECCA}"/>
              </a:ext>
            </a:extLst>
          </p:cNvPr>
          <p:cNvSpPr txBox="1"/>
          <p:nvPr/>
        </p:nvSpPr>
        <p:spPr>
          <a:xfrm>
            <a:off x="5955296" y="771326"/>
            <a:ext cx="387222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Цель работы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63DAB-23A7-5659-EEC2-A087A5AC1A4F}"/>
              </a:ext>
            </a:extLst>
          </p:cNvPr>
          <p:cNvSpPr txBox="1"/>
          <p:nvPr/>
        </p:nvSpPr>
        <p:spPr>
          <a:xfrm>
            <a:off x="5271569" y="1356101"/>
            <a:ext cx="5239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i="1" dirty="0">
                <a:solidFill>
                  <a:schemeClr val="bg1"/>
                </a:solidFill>
              </a:rPr>
              <a:t>Создать симуляцию полета станции «Луна-25». Выполнить посадку на поверхность Луны в игре KSP с использованием автопилота и провести сравнение виртуального полета с реальной миссией «Луна-25».</a:t>
            </a:r>
          </a:p>
        </p:txBody>
      </p:sp>
      <p:grpSp>
        <p:nvGrpSpPr>
          <p:cNvPr id="6" name="그룹 106">
            <a:extLst>
              <a:ext uri="{FF2B5EF4-FFF2-40B4-BE49-F238E27FC236}">
                <a16:creationId xmlns:a16="http://schemas.microsoft.com/office/drawing/2014/main" id="{A97CBF34-DEEA-7413-963A-A2A43DF4DDAA}"/>
              </a:ext>
            </a:extLst>
          </p:cNvPr>
          <p:cNvGrpSpPr/>
          <p:nvPr/>
        </p:nvGrpSpPr>
        <p:grpSpPr>
          <a:xfrm>
            <a:off x="2433667" y="2232198"/>
            <a:ext cx="1745368" cy="2005136"/>
            <a:chOff x="215408" y="2909488"/>
            <a:chExt cx="2215744" cy="2714759"/>
          </a:xfrm>
        </p:grpSpPr>
        <p:sp>
          <p:nvSpPr>
            <p:cNvPr id="7" name="자유형: 도형 107">
              <a:extLst>
                <a:ext uri="{FF2B5EF4-FFF2-40B4-BE49-F238E27FC236}">
                  <a16:creationId xmlns:a16="http://schemas.microsoft.com/office/drawing/2014/main" id="{0802D8DC-DB12-D976-FA98-748B4AE7B5F1}"/>
                </a:ext>
              </a:extLst>
            </p:cNvPr>
            <p:cNvSpPr/>
            <p:nvPr/>
          </p:nvSpPr>
          <p:spPr>
            <a:xfrm>
              <a:off x="215408" y="2909488"/>
              <a:ext cx="1345887" cy="2712481"/>
            </a:xfrm>
            <a:custGeom>
              <a:avLst/>
              <a:gdLst>
                <a:gd name="connsiteX0" fmla="*/ 1777868 w 1783080"/>
                <a:gd name="connsiteY0" fmla="*/ 1803243 h 3593592"/>
                <a:gd name="connsiteX1" fmla="*/ 1234029 w 1783080"/>
                <a:gd name="connsiteY1" fmla="*/ 147858 h 3593592"/>
                <a:gd name="connsiteX2" fmla="*/ 1234029 w 1783080"/>
                <a:gd name="connsiteY2" fmla="*/ 10287 h 3593592"/>
                <a:gd name="connsiteX3" fmla="*/ 939958 w 1783080"/>
                <a:gd name="connsiteY3" fmla="*/ 12619 h 3593592"/>
                <a:gd name="connsiteX4" fmla="*/ 894009 w 1783080"/>
                <a:gd name="connsiteY4" fmla="*/ 10287 h 3593592"/>
                <a:gd name="connsiteX5" fmla="*/ 10287 w 1783080"/>
                <a:gd name="connsiteY5" fmla="*/ 1803243 h 3593592"/>
                <a:gd name="connsiteX6" fmla="*/ 894009 w 1783080"/>
                <a:gd name="connsiteY6" fmla="*/ 3596198 h 3593592"/>
                <a:gd name="connsiteX7" fmla="*/ 939958 w 1783080"/>
                <a:gd name="connsiteY7" fmla="*/ 3593866 h 3593592"/>
                <a:gd name="connsiteX8" fmla="*/ 1234029 w 1783080"/>
                <a:gd name="connsiteY8" fmla="*/ 3596198 h 3593592"/>
                <a:gd name="connsiteX9" fmla="*/ 1234029 w 1783080"/>
                <a:gd name="connsiteY9" fmla="*/ 3458627 h 3593592"/>
                <a:gd name="connsiteX10" fmla="*/ 1777868 w 1783080"/>
                <a:gd name="connsiteY10" fmla="*/ 1803243 h 359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3080" h="3593592">
                  <a:moveTo>
                    <a:pt x="1777868" y="1803243"/>
                  </a:moveTo>
                  <a:cubicBezTo>
                    <a:pt x="1777868" y="1057366"/>
                    <a:pt x="1553337" y="418064"/>
                    <a:pt x="1234029" y="147858"/>
                  </a:cubicBezTo>
                  <a:lnTo>
                    <a:pt x="1234029" y="10287"/>
                  </a:lnTo>
                  <a:lnTo>
                    <a:pt x="939958" y="12619"/>
                  </a:lnTo>
                  <a:cubicBezTo>
                    <a:pt x="924733" y="11110"/>
                    <a:pt x="909508" y="10287"/>
                    <a:pt x="894009" y="10287"/>
                  </a:cubicBezTo>
                  <a:cubicBezTo>
                    <a:pt x="405994" y="10287"/>
                    <a:pt x="10287" y="812947"/>
                    <a:pt x="10287" y="1803243"/>
                  </a:cubicBezTo>
                  <a:cubicBezTo>
                    <a:pt x="10287" y="2793538"/>
                    <a:pt x="405994" y="3596198"/>
                    <a:pt x="894009" y="3596198"/>
                  </a:cubicBezTo>
                  <a:cubicBezTo>
                    <a:pt x="909371" y="3596198"/>
                    <a:pt x="924733" y="3595375"/>
                    <a:pt x="939958" y="3593866"/>
                  </a:cubicBezTo>
                  <a:lnTo>
                    <a:pt x="1234029" y="3596198"/>
                  </a:lnTo>
                  <a:lnTo>
                    <a:pt x="1234029" y="3458627"/>
                  </a:lnTo>
                  <a:cubicBezTo>
                    <a:pt x="1553474" y="3188421"/>
                    <a:pt x="1777868" y="2549119"/>
                    <a:pt x="1777868" y="1803243"/>
                  </a:cubicBezTo>
                  <a:close/>
                </a:path>
              </a:pathLst>
            </a:custGeom>
            <a:solidFill>
              <a:srgbClr val="DD9F0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8" name="자유형: 도형 108">
              <a:extLst>
                <a:ext uri="{FF2B5EF4-FFF2-40B4-BE49-F238E27FC236}">
                  <a16:creationId xmlns:a16="http://schemas.microsoft.com/office/drawing/2014/main" id="{F5FD8802-4007-EE08-73E5-A7AD674736C1}"/>
                </a:ext>
              </a:extLst>
            </p:cNvPr>
            <p:cNvSpPr/>
            <p:nvPr/>
          </p:nvSpPr>
          <p:spPr>
            <a:xfrm>
              <a:off x="472058" y="2909488"/>
              <a:ext cx="1345887" cy="2712481"/>
            </a:xfrm>
            <a:custGeom>
              <a:avLst/>
              <a:gdLst>
                <a:gd name="connsiteX0" fmla="*/ 1777731 w 1783080"/>
                <a:gd name="connsiteY0" fmla="*/ 1803243 h 3593592"/>
                <a:gd name="connsiteX1" fmla="*/ 894009 w 1783080"/>
                <a:gd name="connsiteY1" fmla="*/ 3596198 h 3593592"/>
                <a:gd name="connsiteX2" fmla="*/ 10287 w 1783080"/>
                <a:gd name="connsiteY2" fmla="*/ 1803243 h 3593592"/>
                <a:gd name="connsiteX3" fmla="*/ 894009 w 1783080"/>
                <a:gd name="connsiteY3" fmla="*/ 10287 h 3593592"/>
                <a:gd name="connsiteX4" fmla="*/ 1777731 w 1783080"/>
                <a:gd name="connsiteY4" fmla="*/ 1803243 h 359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3080" h="3593592">
                  <a:moveTo>
                    <a:pt x="1777731" y="1803243"/>
                  </a:moveTo>
                  <a:cubicBezTo>
                    <a:pt x="1777731" y="2793465"/>
                    <a:pt x="1382075" y="3596198"/>
                    <a:pt x="894009" y="3596198"/>
                  </a:cubicBezTo>
                  <a:cubicBezTo>
                    <a:pt x="405943" y="3596198"/>
                    <a:pt x="10287" y="2793465"/>
                    <a:pt x="10287" y="1803243"/>
                  </a:cubicBezTo>
                  <a:cubicBezTo>
                    <a:pt x="10287" y="813021"/>
                    <a:pt x="405943" y="10287"/>
                    <a:pt x="894009" y="10287"/>
                  </a:cubicBezTo>
                  <a:cubicBezTo>
                    <a:pt x="1382075" y="10287"/>
                    <a:pt x="1777731" y="813021"/>
                    <a:pt x="1777731" y="1803243"/>
                  </a:cubicBezTo>
                  <a:close/>
                </a:path>
              </a:pathLst>
            </a:custGeom>
            <a:solidFill>
              <a:srgbClr val="FFC1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 dirty="0"/>
            </a:p>
          </p:txBody>
        </p:sp>
        <p:sp>
          <p:nvSpPr>
            <p:cNvPr id="9" name="자유형: 도형 109">
              <a:extLst>
                <a:ext uri="{FF2B5EF4-FFF2-40B4-BE49-F238E27FC236}">
                  <a16:creationId xmlns:a16="http://schemas.microsoft.com/office/drawing/2014/main" id="{ABA53A89-505E-E67B-8D43-73929A3E008B}"/>
                </a:ext>
              </a:extLst>
            </p:cNvPr>
            <p:cNvSpPr/>
            <p:nvPr/>
          </p:nvSpPr>
          <p:spPr>
            <a:xfrm>
              <a:off x="690921" y="3257762"/>
              <a:ext cx="952474" cy="2018831"/>
            </a:xfrm>
            <a:custGeom>
              <a:avLst/>
              <a:gdLst>
                <a:gd name="connsiteX0" fmla="*/ 1260363 w 1261872"/>
                <a:gd name="connsiteY0" fmla="*/ 1341836 h 2674620"/>
                <a:gd name="connsiteX1" fmla="*/ 635325 w 1261872"/>
                <a:gd name="connsiteY1" fmla="*/ 2673386 h 2674620"/>
                <a:gd name="connsiteX2" fmla="*/ 10287 w 1261872"/>
                <a:gd name="connsiteY2" fmla="*/ 1341836 h 2674620"/>
                <a:gd name="connsiteX3" fmla="*/ 635325 w 1261872"/>
                <a:gd name="connsiteY3" fmla="*/ 10287 h 2674620"/>
                <a:gd name="connsiteX4" fmla="*/ 1260363 w 1261872"/>
                <a:gd name="connsiteY4" fmla="*/ 1341836 h 267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1872" h="2674620">
                  <a:moveTo>
                    <a:pt x="1260363" y="1341836"/>
                  </a:moveTo>
                  <a:cubicBezTo>
                    <a:pt x="1260363" y="2077231"/>
                    <a:pt x="980524" y="2673386"/>
                    <a:pt x="635325" y="2673386"/>
                  </a:cubicBezTo>
                  <a:cubicBezTo>
                    <a:pt x="290126" y="2673386"/>
                    <a:pt x="10287" y="2077230"/>
                    <a:pt x="10287" y="1341836"/>
                  </a:cubicBezTo>
                  <a:cubicBezTo>
                    <a:pt x="10287" y="606442"/>
                    <a:pt x="290126" y="10287"/>
                    <a:pt x="635325" y="10287"/>
                  </a:cubicBezTo>
                  <a:cubicBezTo>
                    <a:pt x="980524" y="10287"/>
                    <a:pt x="1260363" y="606442"/>
                    <a:pt x="1260363" y="13418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0" name="자유형: 도형 110">
              <a:extLst>
                <a:ext uri="{FF2B5EF4-FFF2-40B4-BE49-F238E27FC236}">
                  <a16:creationId xmlns:a16="http://schemas.microsoft.com/office/drawing/2014/main" id="{7C5AF432-B39E-FE7C-8D9C-C7AE43A9A1AA}"/>
                </a:ext>
              </a:extLst>
            </p:cNvPr>
            <p:cNvSpPr/>
            <p:nvPr/>
          </p:nvSpPr>
          <p:spPr>
            <a:xfrm>
              <a:off x="906986" y="3617529"/>
              <a:ext cx="569414" cy="1304475"/>
            </a:xfrm>
            <a:custGeom>
              <a:avLst/>
              <a:gdLst>
                <a:gd name="connsiteX0" fmla="*/ 747111 w 754380"/>
                <a:gd name="connsiteY0" fmla="*/ 865205 h 1728216"/>
                <a:gd name="connsiteX1" fmla="*/ 378699 w 754380"/>
                <a:gd name="connsiteY1" fmla="*/ 1720123 h 1728216"/>
                <a:gd name="connsiteX2" fmla="*/ 10287 w 754380"/>
                <a:gd name="connsiteY2" fmla="*/ 865205 h 1728216"/>
                <a:gd name="connsiteX3" fmla="*/ 378699 w 754380"/>
                <a:gd name="connsiteY3" fmla="*/ 10287 h 1728216"/>
                <a:gd name="connsiteX4" fmla="*/ 747111 w 754380"/>
                <a:gd name="connsiteY4" fmla="*/ 865205 h 17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380" h="1728216">
                  <a:moveTo>
                    <a:pt x="747111" y="865205"/>
                  </a:moveTo>
                  <a:cubicBezTo>
                    <a:pt x="747111" y="1337364"/>
                    <a:pt x="582167" y="1720123"/>
                    <a:pt x="378699" y="1720123"/>
                  </a:cubicBezTo>
                  <a:cubicBezTo>
                    <a:pt x="175231" y="1720123"/>
                    <a:pt x="10287" y="1337363"/>
                    <a:pt x="10287" y="865205"/>
                  </a:cubicBezTo>
                  <a:cubicBezTo>
                    <a:pt x="10287" y="393047"/>
                    <a:pt x="175231" y="10287"/>
                    <a:pt x="378699" y="10287"/>
                  </a:cubicBezTo>
                  <a:cubicBezTo>
                    <a:pt x="582167" y="10287"/>
                    <a:pt x="747111" y="393047"/>
                    <a:pt x="747111" y="865205"/>
                  </a:cubicBez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1" name="자유형: 도형 111">
              <a:extLst>
                <a:ext uri="{FF2B5EF4-FFF2-40B4-BE49-F238E27FC236}">
                  <a16:creationId xmlns:a16="http://schemas.microsoft.com/office/drawing/2014/main" id="{F7594704-A5A2-097D-696B-A8509A1A3C70}"/>
                </a:ext>
              </a:extLst>
            </p:cNvPr>
            <p:cNvSpPr/>
            <p:nvPr/>
          </p:nvSpPr>
          <p:spPr>
            <a:xfrm>
              <a:off x="1097378" y="3994895"/>
              <a:ext cx="217413" cy="548708"/>
            </a:xfrm>
            <a:custGeom>
              <a:avLst/>
              <a:gdLst>
                <a:gd name="connsiteX0" fmla="*/ 279395 w 288036"/>
                <a:gd name="connsiteY0" fmla="*/ 365257 h 726948"/>
                <a:gd name="connsiteX1" fmla="*/ 144841 w 288036"/>
                <a:gd name="connsiteY1" fmla="*/ 720227 h 726948"/>
                <a:gd name="connsiteX2" fmla="*/ 10287 w 288036"/>
                <a:gd name="connsiteY2" fmla="*/ 365257 h 726948"/>
                <a:gd name="connsiteX3" fmla="*/ 144841 w 288036"/>
                <a:gd name="connsiteY3" fmla="*/ 10287 h 726948"/>
                <a:gd name="connsiteX4" fmla="*/ 279395 w 288036"/>
                <a:gd name="connsiteY4" fmla="*/ 365257 h 72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36" h="726948">
                  <a:moveTo>
                    <a:pt x="279395" y="365257"/>
                  </a:moveTo>
                  <a:cubicBezTo>
                    <a:pt x="279395" y="561302"/>
                    <a:pt x="219153" y="720227"/>
                    <a:pt x="144841" y="720227"/>
                  </a:cubicBezTo>
                  <a:cubicBezTo>
                    <a:pt x="70529" y="720227"/>
                    <a:pt x="10287" y="561302"/>
                    <a:pt x="10287" y="365257"/>
                  </a:cubicBezTo>
                  <a:cubicBezTo>
                    <a:pt x="10287" y="169212"/>
                    <a:pt x="70529" y="10287"/>
                    <a:pt x="144841" y="10287"/>
                  </a:cubicBezTo>
                  <a:cubicBezTo>
                    <a:pt x="219153" y="10287"/>
                    <a:pt x="279395" y="169212"/>
                    <a:pt x="279395" y="3652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2" name="자유형: 도형 112">
              <a:extLst>
                <a:ext uri="{FF2B5EF4-FFF2-40B4-BE49-F238E27FC236}">
                  <a16:creationId xmlns:a16="http://schemas.microsoft.com/office/drawing/2014/main" id="{F3844CCA-4E44-47B8-31C6-1F5A2678A7D8}"/>
                </a:ext>
              </a:extLst>
            </p:cNvPr>
            <p:cNvSpPr/>
            <p:nvPr/>
          </p:nvSpPr>
          <p:spPr>
            <a:xfrm>
              <a:off x="637706" y="4236948"/>
              <a:ext cx="569414" cy="1387299"/>
            </a:xfrm>
            <a:custGeom>
              <a:avLst/>
              <a:gdLst>
                <a:gd name="connsiteX0" fmla="*/ 674553 w 754380"/>
                <a:gd name="connsiteY0" fmla="*/ 1837533 h 1837944"/>
                <a:gd name="connsiteX1" fmla="*/ 753694 w 754380"/>
                <a:gd name="connsiteY1" fmla="*/ 1830263 h 1837944"/>
                <a:gd name="connsiteX2" fmla="*/ 753694 w 754380"/>
                <a:gd name="connsiteY2" fmla="*/ 10287 h 1837944"/>
                <a:gd name="connsiteX3" fmla="*/ 10287 w 754380"/>
                <a:gd name="connsiteY3" fmla="*/ 1227033 h 1837944"/>
                <a:gd name="connsiteX4" fmla="*/ 674553 w 754380"/>
                <a:gd name="connsiteY4" fmla="*/ 1837533 h 1837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380" h="1837944">
                  <a:moveTo>
                    <a:pt x="674553" y="1837533"/>
                  </a:moveTo>
                  <a:cubicBezTo>
                    <a:pt x="701299" y="1837533"/>
                    <a:pt x="727634" y="1834927"/>
                    <a:pt x="753694" y="1830263"/>
                  </a:cubicBezTo>
                  <a:lnTo>
                    <a:pt x="753694" y="10287"/>
                  </a:lnTo>
                  <a:lnTo>
                    <a:pt x="10287" y="1227033"/>
                  </a:lnTo>
                  <a:cubicBezTo>
                    <a:pt x="172410" y="1601206"/>
                    <a:pt x="409834" y="1837533"/>
                    <a:pt x="674553" y="1837533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3" name="자유형: 도형 113">
              <a:extLst>
                <a:ext uri="{FF2B5EF4-FFF2-40B4-BE49-F238E27FC236}">
                  <a16:creationId xmlns:a16="http://schemas.microsoft.com/office/drawing/2014/main" id="{E11D85C5-259E-F36C-B550-B824DE5D01F9}"/>
                </a:ext>
              </a:extLst>
            </p:cNvPr>
            <p:cNvSpPr/>
            <p:nvPr/>
          </p:nvSpPr>
          <p:spPr>
            <a:xfrm>
              <a:off x="1198941" y="4087707"/>
              <a:ext cx="1232005" cy="362354"/>
            </a:xfrm>
            <a:custGeom>
              <a:avLst/>
              <a:gdLst>
                <a:gd name="connsiteX0" fmla="*/ 1614099 w 1632204"/>
                <a:gd name="connsiteY0" fmla="*/ 276588 h 480060"/>
                <a:gd name="connsiteX1" fmla="*/ 1614099 w 1632204"/>
                <a:gd name="connsiteY1" fmla="*/ 208008 h 480060"/>
                <a:gd name="connsiteX2" fmla="*/ 1582964 w 1632204"/>
                <a:gd name="connsiteY2" fmla="*/ 208008 h 480060"/>
                <a:gd name="connsiteX3" fmla="*/ 1590096 w 1632204"/>
                <a:gd name="connsiteY3" fmla="*/ 14338 h 480060"/>
                <a:gd name="connsiteX4" fmla="*/ 1175187 w 1632204"/>
                <a:gd name="connsiteY4" fmla="*/ 208008 h 480060"/>
                <a:gd name="connsiteX5" fmla="*/ 10287 w 1632204"/>
                <a:gd name="connsiteY5" fmla="*/ 208008 h 480060"/>
                <a:gd name="connsiteX6" fmla="*/ 10287 w 1632204"/>
                <a:gd name="connsiteY6" fmla="*/ 276588 h 480060"/>
                <a:gd name="connsiteX7" fmla="*/ 1175324 w 1632204"/>
                <a:gd name="connsiteY7" fmla="*/ 276588 h 480060"/>
                <a:gd name="connsiteX8" fmla="*/ 1590233 w 1632204"/>
                <a:gd name="connsiteY8" fmla="*/ 474785 h 480060"/>
                <a:gd name="connsiteX9" fmla="*/ 1583101 w 1632204"/>
                <a:gd name="connsiteY9" fmla="*/ 276588 h 480060"/>
                <a:gd name="connsiteX10" fmla="*/ 1614099 w 1632204"/>
                <a:gd name="connsiteY10" fmla="*/ 276588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204" h="480060">
                  <a:moveTo>
                    <a:pt x="1614099" y="276588"/>
                  </a:moveTo>
                  <a:lnTo>
                    <a:pt x="1614099" y="208008"/>
                  </a:lnTo>
                  <a:lnTo>
                    <a:pt x="1582964" y="208008"/>
                  </a:lnTo>
                  <a:cubicBezTo>
                    <a:pt x="1582964" y="208008"/>
                    <a:pt x="1671980" y="36970"/>
                    <a:pt x="1590096" y="14338"/>
                  </a:cubicBezTo>
                  <a:cubicBezTo>
                    <a:pt x="1455130" y="-22832"/>
                    <a:pt x="1175187" y="208008"/>
                    <a:pt x="1175187" y="208008"/>
                  </a:cubicBezTo>
                  <a:lnTo>
                    <a:pt x="10287" y="208008"/>
                  </a:lnTo>
                  <a:lnTo>
                    <a:pt x="10287" y="276588"/>
                  </a:lnTo>
                  <a:lnTo>
                    <a:pt x="1175324" y="276588"/>
                  </a:lnTo>
                  <a:cubicBezTo>
                    <a:pt x="1175324" y="276588"/>
                    <a:pt x="1455405" y="512778"/>
                    <a:pt x="1590233" y="474785"/>
                  </a:cubicBezTo>
                  <a:cubicBezTo>
                    <a:pt x="1672118" y="451741"/>
                    <a:pt x="1583101" y="276588"/>
                    <a:pt x="1583101" y="276588"/>
                  </a:cubicBezTo>
                  <a:lnTo>
                    <a:pt x="1614099" y="276588"/>
                  </a:lnTo>
                  <a:close/>
                </a:path>
              </a:pathLst>
            </a:custGeom>
            <a:solidFill>
              <a:srgbClr val="1E05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4" name="자유형: 도형 114">
              <a:extLst>
                <a:ext uri="{FF2B5EF4-FFF2-40B4-BE49-F238E27FC236}">
                  <a16:creationId xmlns:a16="http://schemas.microsoft.com/office/drawing/2014/main" id="{90802917-61E0-6676-947D-2FCB3123247A}"/>
                </a:ext>
              </a:extLst>
            </p:cNvPr>
            <p:cNvSpPr/>
            <p:nvPr/>
          </p:nvSpPr>
          <p:spPr>
            <a:xfrm>
              <a:off x="2079151" y="4262834"/>
              <a:ext cx="352001" cy="144942"/>
            </a:xfrm>
            <a:custGeom>
              <a:avLst/>
              <a:gdLst>
                <a:gd name="connsiteX0" fmla="*/ 10287 w 466344"/>
                <a:gd name="connsiteY0" fmla="*/ 10287 h 192024"/>
                <a:gd name="connsiteX1" fmla="*/ 425196 w 466344"/>
                <a:gd name="connsiteY1" fmla="*/ 181051 h 192024"/>
                <a:gd name="connsiteX2" fmla="*/ 418064 w 466344"/>
                <a:gd name="connsiteY2" fmla="*/ 10287 h 192024"/>
                <a:gd name="connsiteX3" fmla="*/ 10287 w 466344"/>
                <a:gd name="connsiteY3" fmla="*/ 1028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44" h="192024">
                  <a:moveTo>
                    <a:pt x="10287" y="10287"/>
                  </a:moveTo>
                  <a:cubicBezTo>
                    <a:pt x="10287" y="10287"/>
                    <a:pt x="290368" y="213832"/>
                    <a:pt x="425196" y="181051"/>
                  </a:cubicBezTo>
                  <a:cubicBezTo>
                    <a:pt x="507080" y="161163"/>
                    <a:pt x="418064" y="10287"/>
                    <a:pt x="418064" y="10287"/>
                  </a:cubicBezTo>
                  <a:lnTo>
                    <a:pt x="10287" y="10287"/>
                  </a:lnTo>
                  <a:close/>
                </a:path>
              </a:pathLst>
            </a:custGeom>
            <a:solidFill>
              <a:srgbClr val="0249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5" name="자유형: 도형 115">
              <a:extLst>
                <a:ext uri="{FF2B5EF4-FFF2-40B4-BE49-F238E27FC236}">
                  <a16:creationId xmlns:a16="http://schemas.microsoft.com/office/drawing/2014/main" id="{99B9358B-9198-ED75-FCAE-26B1FA9CF244}"/>
                </a:ext>
              </a:extLst>
            </p:cNvPr>
            <p:cNvSpPr/>
            <p:nvPr/>
          </p:nvSpPr>
          <p:spPr>
            <a:xfrm>
              <a:off x="1234322" y="4254423"/>
              <a:ext cx="93177" cy="10353"/>
            </a:xfrm>
            <a:custGeom>
              <a:avLst/>
              <a:gdLst>
                <a:gd name="connsiteX0" fmla="*/ 7715 w 123444"/>
                <a:gd name="connsiteY0" fmla="*/ 7715 h 13716"/>
                <a:gd name="connsiteX1" fmla="*/ 118403 w 123444"/>
                <a:gd name="connsiteY1" fmla="*/ 7715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444" h="13716">
                  <a:moveTo>
                    <a:pt x="7715" y="7715"/>
                  </a:moveTo>
                  <a:lnTo>
                    <a:pt x="118403" y="7715"/>
                  </a:lnTo>
                </a:path>
              </a:pathLst>
            </a:custGeom>
            <a:ln w="714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6" name="자유형: 도형 116">
              <a:extLst>
                <a:ext uri="{FF2B5EF4-FFF2-40B4-BE49-F238E27FC236}">
                  <a16:creationId xmlns:a16="http://schemas.microsoft.com/office/drawing/2014/main" id="{B2C1375C-EE03-5681-7A5E-F9CFD334D67D}"/>
                </a:ext>
              </a:extLst>
            </p:cNvPr>
            <p:cNvSpPr/>
            <p:nvPr/>
          </p:nvSpPr>
          <p:spPr>
            <a:xfrm>
              <a:off x="1210406" y="4254423"/>
              <a:ext cx="10353" cy="10353"/>
            </a:xfrm>
            <a:custGeom>
              <a:avLst/>
              <a:gdLst>
                <a:gd name="connsiteX0" fmla="*/ 7715 w 13716"/>
                <a:gd name="connsiteY0" fmla="*/ 7715 h 13716"/>
                <a:gd name="connsiteX1" fmla="*/ 15671 w 13716"/>
                <a:gd name="connsiteY1" fmla="*/ 7715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16" h="13716">
                  <a:moveTo>
                    <a:pt x="7715" y="7715"/>
                  </a:moveTo>
                  <a:lnTo>
                    <a:pt x="15671" y="7715"/>
                  </a:lnTo>
                </a:path>
              </a:pathLst>
            </a:custGeom>
            <a:ln w="7144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7" name="자유형: 도형 117">
              <a:extLst>
                <a:ext uri="{FF2B5EF4-FFF2-40B4-BE49-F238E27FC236}">
                  <a16:creationId xmlns:a16="http://schemas.microsoft.com/office/drawing/2014/main" id="{4A83DD09-70B4-C3C6-170F-5363808859D7}"/>
                </a:ext>
              </a:extLst>
            </p:cNvPr>
            <p:cNvSpPr/>
            <p:nvPr/>
          </p:nvSpPr>
          <p:spPr>
            <a:xfrm>
              <a:off x="1189106" y="4236940"/>
              <a:ext cx="31059" cy="62118"/>
            </a:xfrm>
            <a:custGeom>
              <a:avLst/>
              <a:gdLst>
                <a:gd name="connsiteX0" fmla="*/ 36347 w 41148"/>
                <a:gd name="connsiteY0" fmla="*/ 44577 h 82296"/>
                <a:gd name="connsiteX1" fmla="*/ 23317 w 41148"/>
                <a:gd name="connsiteY1" fmla="*/ 78867 h 82296"/>
                <a:gd name="connsiteX2" fmla="*/ 10287 w 41148"/>
                <a:gd name="connsiteY2" fmla="*/ 44577 h 82296"/>
                <a:gd name="connsiteX3" fmla="*/ 23317 w 41148"/>
                <a:gd name="connsiteY3" fmla="*/ 10287 h 82296"/>
                <a:gd name="connsiteX4" fmla="*/ 36347 w 41148"/>
                <a:gd name="connsiteY4" fmla="*/ 44577 h 8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" h="82296">
                  <a:moveTo>
                    <a:pt x="36347" y="44577"/>
                  </a:moveTo>
                  <a:cubicBezTo>
                    <a:pt x="36347" y="63505"/>
                    <a:pt x="30587" y="78867"/>
                    <a:pt x="23317" y="78867"/>
                  </a:cubicBezTo>
                  <a:cubicBezTo>
                    <a:pt x="16185" y="78867"/>
                    <a:pt x="10287" y="63505"/>
                    <a:pt x="10287" y="44577"/>
                  </a:cubicBezTo>
                  <a:cubicBezTo>
                    <a:pt x="10287" y="25649"/>
                    <a:pt x="16048" y="10287"/>
                    <a:pt x="23317" y="10287"/>
                  </a:cubicBezTo>
                  <a:cubicBezTo>
                    <a:pt x="30450" y="10287"/>
                    <a:pt x="36347" y="25649"/>
                    <a:pt x="36347" y="44577"/>
                  </a:cubicBezTo>
                  <a:close/>
                </a:path>
              </a:pathLst>
            </a:custGeom>
            <a:solidFill>
              <a:srgbClr val="0249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  <p:sp>
          <p:nvSpPr>
            <p:cNvPr id="18" name="자유형: 도형 118">
              <a:extLst>
                <a:ext uri="{FF2B5EF4-FFF2-40B4-BE49-F238E27FC236}">
                  <a16:creationId xmlns:a16="http://schemas.microsoft.com/office/drawing/2014/main" id="{984AD92A-7F79-2B0E-E7CA-F4C3985782D3}"/>
                </a:ext>
              </a:extLst>
            </p:cNvPr>
            <p:cNvSpPr/>
            <p:nvPr/>
          </p:nvSpPr>
          <p:spPr>
            <a:xfrm>
              <a:off x="2399683" y="4236946"/>
              <a:ext cx="31059" cy="62118"/>
            </a:xfrm>
            <a:custGeom>
              <a:avLst/>
              <a:gdLst>
                <a:gd name="connsiteX0" fmla="*/ 36347 w 41148"/>
                <a:gd name="connsiteY0" fmla="*/ 44577 h 82296"/>
                <a:gd name="connsiteX1" fmla="*/ 23317 w 41148"/>
                <a:gd name="connsiteY1" fmla="*/ 78867 h 82296"/>
                <a:gd name="connsiteX2" fmla="*/ 10287 w 41148"/>
                <a:gd name="connsiteY2" fmla="*/ 44577 h 82296"/>
                <a:gd name="connsiteX3" fmla="*/ 23317 w 41148"/>
                <a:gd name="connsiteY3" fmla="*/ 10287 h 82296"/>
                <a:gd name="connsiteX4" fmla="*/ 36347 w 41148"/>
                <a:gd name="connsiteY4" fmla="*/ 44577 h 8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48" h="82296">
                  <a:moveTo>
                    <a:pt x="36347" y="44577"/>
                  </a:moveTo>
                  <a:cubicBezTo>
                    <a:pt x="36347" y="63515"/>
                    <a:pt x="30514" y="78867"/>
                    <a:pt x="23317" y="78867"/>
                  </a:cubicBezTo>
                  <a:cubicBezTo>
                    <a:pt x="16121" y="78867"/>
                    <a:pt x="10287" y="63515"/>
                    <a:pt x="10287" y="44577"/>
                  </a:cubicBezTo>
                  <a:cubicBezTo>
                    <a:pt x="10287" y="25639"/>
                    <a:pt x="16121" y="10287"/>
                    <a:pt x="23317" y="10287"/>
                  </a:cubicBezTo>
                  <a:cubicBezTo>
                    <a:pt x="30514" y="10287"/>
                    <a:pt x="36347" y="25639"/>
                    <a:pt x="36347" y="44577"/>
                  </a:cubicBezTo>
                  <a:close/>
                </a:path>
              </a:pathLst>
            </a:custGeom>
            <a:solidFill>
              <a:srgbClr val="0249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i="1"/>
            </a:p>
          </p:txBody>
        </p:sp>
      </p:grpSp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3883F-4723-8B35-68C8-4449F8809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364C46-F07A-81A2-FA17-DE108A13B15C}"/>
              </a:ext>
            </a:extLst>
          </p:cNvPr>
          <p:cNvSpPr txBox="1"/>
          <p:nvPr/>
        </p:nvSpPr>
        <p:spPr>
          <a:xfrm>
            <a:off x="533079" y="738889"/>
            <a:ext cx="5783717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«Луна-25» в реальности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1C04D-1394-704C-76B4-73FC6FDB9B13}"/>
              </a:ext>
            </a:extLst>
          </p:cNvPr>
          <p:cNvSpPr txBox="1"/>
          <p:nvPr/>
        </p:nvSpPr>
        <p:spPr>
          <a:xfrm>
            <a:off x="533079" y="1782811"/>
            <a:ext cx="68106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600" dirty="0">
                <a:solidFill>
                  <a:schemeClr val="bg1"/>
                </a:solidFill>
              </a:rPr>
              <a:t>«Луна-25» — проект автоматической межпланетной станции, предназначенной для исследования верхних слоев поверхности Луны в районе южного полюса, изучения лунной экзосферы, а также отработки технологий мягкой посадки и анализа грунта.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A071B0-AA5E-B4FC-C89C-D4DFFAA390C0}"/>
              </a:ext>
            </a:extLst>
          </p:cNvPr>
          <p:cNvSpPr txBox="1"/>
          <p:nvPr/>
        </p:nvSpPr>
        <p:spPr>
          <a:xfrm>
            <a:off x="1518777" y="1323664"/>
            <a:ext cx="381231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2400" b="0" i="1" dirty="0">
                <a:solidFill>
                  <a:schemeClr val="bg1"/>
                </a:solidFill>
                <a:latin typeface="+mj-lt"/>
              </a:rPr>
              <a:t>Описание миссии</a:t>
            </a:r>
            <a:endParaRPr lang="ko-KR" altLang="en-US" sz="2400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E7F22F-DA49-CAE0-7F91-9113A269696F}"/>
              </a:ext>
            </a:extLst>
          </p:cNvPr>
          <p:cNvSpPr txBox="1"/>
          <p:nvPr/>
        </p:nvSpPr>
        <p:spPr>
          <a:xfrm>
            <a:off x="2105596" y="2857511"/>
            <a:ext cx="263867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2400" b="0" i="1" dirty="0" err="1">
                <a:solidFill>
                  <a:schemeClr val="bg1"/>
                </a:solidFill>
                <a:latin typeface="+mj-lt"/>
              </a:rPr>
              <a:t>Таймлайн</a:t>
            </a:r>
            <a:endParaRPr lang="ko-KR" altLang="en-US" sz="2400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77C07F-F30A-2865-E08E-8DBEBCBC78D7}"/>
              </a:ext>
            </a:extLst>
          </p:cNvPr>
          <p:cNvSpPr txBox="1"/>
          <p:nvPr/>
        </p:nvSpPr>
        <p:spPr>
          <a:xfrm>
            <a:off x="533079" y="3323118"/>
            <a:ext cx="681069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i="1" dirty="0">
                <a:solidFill>
                  <a:schemeClr val="bg1"/>
                </a:solidFill>
              </a:rPr>
              <a:t>11 августа 2023 года</a:t>
            </a:r>
          </a:p>
          <a:p>
            <a:r>
              <a:rPr lang="ru-RU" altLang="ko-KR" sz="1400" dirty="0">
                <a:solidFill>
                  <a:schemeClr val="bg1"/>
                </a:solidFill>
              </a:rPr>
              <a:t>Космический аппарат «Луна-25» был успешно запущен с помощью ракеты-носителя «Союз-2.1б» с разгонным блоком «Фрегат».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i="1" dirty="0">
                <a:solidFill>
                  <a:schemeClr val="bg1"/>
                </a:solidFill>
              </a:rPr>
              <a:t>16 августа 2023 года</a:t>
            </a:r>
          </a:p>
          <a:p>
            <a:r>
              <a:rPr lang="ru-RU" altLang="ko-KR" sz="1400" dirty="0">
                <a:solidFill>
                  <a:schemeClr val="bg1"/>
                </a:solidFill>
              </a:rPr>
              <a:t>«Луна-25» успешно вышла на орбиту искусственного спутника Луны, что стало важным этапом подготовки к посадке. Аппарат продолжил выполнение манёвров для корректировки своей орбиты.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i="1" dirty="0">
                <a:solidFill>
                  <a:schemeClr val="bg1"/>
                </a:solidFill>
              </a:rPr>
              <a:t>19 августа 2023 года</a:t>
            </a:r>
          </a:p>
          <a:p>
            <a:r>
              <a:rPr lang="ru-RU" altLang="ko-KR" sz="1400" dirty="0">
                <a:solidFill>
                  <a:schemeClr val="bg1"/>
                </a:solidFill>
              </a:rPr>
              <a:t>При выполнении манёвра для перехода на </a:t>
            </a:r>
            <a:r>
              <a:rPr lang="ru-RU" altLang="ko-KR" sz="1400" dirty="0" err="1">
                <a:solidFill>
                  <a:schemeClr val="bg1"/>
                </a:solidFill>
              </a:rPr>
              <a:t>предпосадочную</a:t>
            </a:r>
            <a:r>
              <a:rPr lang="ru-RU" altLang="ko-KR" sz="1400" dirty="0">
                <a:solidFill>
                  <a:schemeClr val="bg1"/>
                </a:solidFill>
              </a:rPr>
              <a:t> орбиту произошла нештатная ситуация. Из-за отклонения фактических параметров импульса от расчётных аппарат оказался на нерасчётной орбите и столкнулся с поверхностью Луны, что привело к завершению миссии.</a:t>
            </a:r>
          </a:p>
        </p:txBody>
      </p:sp>
      <p:pic>
        <p:nvPicPr>
          <p:cNvPr id="1036" name="Picture 12" descr="Программа полета «Луны-25»">
            <a:extLst>
              <a:ext uri="{FF2B5EF4-FFF2-40B4-BE49-F238E27FC236}">
                <a16:creationId xmlns:a16="http://schemas.microsoft.com/office/drawing/2014/main" id="{3CD986C1-9A83-D780-D3CC-6A707DF56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1782811"/>
            <a:ext cx="4219579" cy="31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80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479FE-3A7A-A473-96B4-BDB05CAE7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Первые снимки, которые прислала «Луна-25». Источник: iki.cosmos.ru">
            <a:extLst>
              <a:ext uri="{FF2B5EF4-FFF2-40B4-BE49-F238E27FC236}">
                <a16:creationId xmlns:a16="http://schemas.microsoft.com/office/drawing/2014/main" id="{CC19309E-F24A-C72A-0D45-EC54E94EB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85" y="2102167"/>
            <a:ext cx="3175635" cy="317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Первые снимки, которые прислала «Луна-25». Источник: iki.cosmos.ru">
            <a:extLst>
              <a:ext uri="{FF2B5EF4-FFF2-40B4-BE49-F238E27FC236}">
                <a16:creationId xmlns:a16="http://schemas.microsoft.com/office/drawing/2014/main" id="{1A5DD870-1122-FE9F-4438-96EF0193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182" y="3004185"/>
            <a:ext cx="3175635" cy="317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Первые снимки, которые прислала «Луна-25». Источник: iki.cosmos.ru">
            <a:extLst>
              <a:ext uri="{FF2B5EF4-FFF2-40B4-BE49-F238E27FC236}">
                <a16:creationId xmlns:a16="http://schemas.microsoft.com/office/drawing/2014/main" id="{FDEA6FC6-5958-AA5B-FA0B-842BF1D5C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580" y="2102167"/>
            <a:ext cx="3175635" cy="317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6E0E2E-BF6F-42B6-5523-DBE537A033B5}"/>
              </a:ext>
            </a:extLst>
          </p:cNvPr>
          <p:cNvSpPr txBox="1"/>
          <p:nvPr/>
        </p:nvSpPr>
        <p:spPr>
          <a:xfrm>
            <a:off x="3204140" y="696278"/>
            <a:ext cx="5783717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Фото полученные с «Луны-25»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8137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B1954-A2F4-EF43-ED36-68DC7410A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0E421A-4551-246D-2422-E71A77A74DE4}"/>
              </a:ext>
            </a:extLst>
          </p:cNvPr>
          <p:cNvSpPr txBox="1"/>
          <p:nvPr/>
        </p:nvSpPr>
        <p:spPr>
          <a:xfrm>
            <a:off x="4774892" y="1889999"/>
            <a:ext cx="5783717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Причины неудачи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DA774-4A09-0366-D13C-8CB235187559}"/>
              </a:ext>
            </a:extLst>
          </p:cNvPr>
          <p:cNvSpPr txBox="1"/>
          <p:nvPr/>
        </p:nvSpPr>
        <p:spPr>
          <a:xfrm>
            <a:off x="4545259" y="2474774"/>
            <a:ext cx="62429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i="1" dirty="0">
                <a:solidFill>
                  <a:schemeClr val="bg1"/>
                </a:solidFill>
              </a:rPr>
              <a:t>1. Данные на включение акселерометра имели низкий приоритет</a:t>
            </a:r>
            <a:endParaRPr lang="ru-RU" altLang="ko-KR" sz="1600" dirty="0">
              <a:solidFill>
                <a:schemeClr val="bg1"/>
              </a:solidFill>
            </a:endParaRPr>
          </a:p>
          <a:p>
            <a:r>
              <a:rPr lang="ru-RU" altLang="ko-KR" i="1" dirty="0">
                <a:solidFill>
                  <a:schemeClr val="bg1"/>
                </a:solidFill>
              </a:rPr>
              <a:t>2. Недостаточное тестирование алгоритмов управления</a:t>
            </a:r>
            <a:endParaRPr lang="ru-RU" altLang="ko-KR" sz="1600" dirty="0">
              <a:solidFill>
                <a:schemeClr val="bg1"/>
              </a:solidFill>
            </a:endParaRPr>
          </a:p>
          <a:p>
            <a:r>
              <a:rPr lang="ru-RU" altLang="ko-KR" i="1" dirty="0">
                <a:solidFill>
                  <a:schemeClr val="bg1"/>
                </a:solidFill>
              </a:rPr>
              <a:t>3. Недостаток опыта в реализации современных лунных миссий</a:t>
            </a:r>
          </a:p>
          <a:p>
            <a:r>
              <a:rPr lang="ru-RU" altLang="ko-KR" i="1" dirty="0">
                <a:solidFill>
                  <a:schemeClr val="bg1"/>
                </a:solidFill>
              </a:rPr>
              <a:t>4. Выводы аварийной комиссии:</a:t>
            </a:r>
          </a:p>
          <a:p>
            <a:r>
              <a:rPr lang="ru-RU" altLang="ko-KR" sz="1600" dirty="0">
                <a:solidFill>
                  <a:schemeClr val="bg1"/>
                </a:solidFill>
              </a:rPr>
              <a:t>Наиболее предполагаемый вариант – программная ошибка в работе бортового комплекса управления.</a:t>
            </a:r>
          </a:p>
        </p:txBody>
      </p:sp>
      <p:sp>
        <p:nvSpPr>
          <p:cNvPr id="4" name="타원 32">
            <a:extLst>
              <a:ext uri="{FF2B5EF4-FFF2-40B4-BE49-F238E27FC236}">
                <a16:creationId xmlns:a16="http://schemas.microsoft.com/office/drawing/2014/main" id="{4802484E-0BB6-2CA4-80CF-490D8728CD8F}"/>
              </a:ext>
            </a:extLst>
          </p:cNvPr>
          <p:cNvSpPr/>
          <p:nvPr/>
        </p:nvSpPr>
        <p:spPr>
          <a:xfrm>
            <a:off x="2034582" y="2664608"/>
            <a:ext cx="1134938" cy="1134938"/>
          </a:xfrm>
          <a:prstGeom prst="ellipse">
            <a:avLst/>
          </a:prstGeom>
          <a:solidFill>
            <a:srgbClr val="1E0599"/>
          </a:solidFill>
          <a:ln>
            <a:noFill/>
          </a:ln>
          <a:effectLst>
            <a:outerShdw blurRad="127000" sx="101000" sy="101000" algn="ctr" rotWithShape="0">
              <a:schemeClr val="bg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0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그래픽 33">
            <a:extLst>
              <a:ext uri="{FF2B5EF4-FFF2-40B4-BE49-F238E27FC236}">
                <a16:creationId xmlns:a16="http://schemas.microsoft.com/office/drawing/2014/main" id="{04DD9DCD-3101-C2CF-7F6C-3BF77953D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3278" y="3062242"/>
            <a:ext cx="357546" cy="33967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74065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7941C-3D60-8743-6024-A5AD3B5FA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3573B2-426B-6A6B-74C4-2965ACE1916E}"/>
              </a:ext>
            </a:extLst>
          </p:cNvPr>
          <p:cNvSpPr txBox="1"/>
          <p:nvPr/>
        </p:nvSpPr>
        <p:spPr>
          <a:xfrm>
            <a:off x="3204139" y="435081"/>
            <a:ext cx="5783717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Строение станции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C8A96A-6E5A-CC20-A2A7-F5F56A826B12}"/>
              </a:ext>
            </a:extLst>
          </p:cNvPr>
          <p:cNvSpPr txBox="1"/>
          <p:nvPr/>
        </p:nvSpPr>
        <p:spPr>
          <a:xfrm>
            <a:off x="644786" y="2490281"/>
            <a:ext cx="564100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i="1" dirty="0">
                <a:solidFill>
                  <a:schemeClr val="bg1"/>
                </a:solidFill>
              </a:rPr>
              <a:t>• Верхняя часть. </a:t>
            </a:r>
            <a:r>
              <a:rPr lang="ru-RU" altLang="ko-KR" sz="1600" dirty="0">
                <a:solidFill>
                  <a:schemeClr val="bg1"/>
                </a:solidFill>
              </a:rPr>
              <a:t>«Платформа» представляет собой силовую конструкцию, к которой закреплена сотовая панель, содержащая научные приборы и служебную аппаратуру. </a:t>
            </a:r>
          </a:p>
          <a:p>
            <a:r>
              <a:rPr lang="ru-RU" altLang="ko-KR" i="1" dirty="0">
                <a:solidFill>
                  <a:schemeClr val="bg1"/>
                </a:solidFill>
              </a:rPr>
              <a:t>• Нижняя часть. </a:t>
            </a:r>
            <a:r>
              <a:rPr lang="ru-RU" altLang="ko-KR" sz="1600" dirty="0">
                <a:solidFill>
                  <a:schemeClr val="bg1"/>
                </a:solidFill>
              </a:rPr>
              <a:t>Посадочное устройство представляет собой конструкцию с амортизационными опорами, обеспечивающими мягкое приземление. </a:t>
            </a:r>
            <a:endParaRPr lang="ru-RU" altLang="ko-KR" dirty="0">
              <a:solidFill>
                <a:schemeClr val="bg1"/>
              </a:solidFill>
            </a:endParaRPr>
          </a:p>
        </p:txBody>
      </p:sp>
      <p:pic>
        <p:nvPicPr>
          <p:cNvPr id="1032" name="Picture 8" descr="Станция «Луна-25». Источник: НПО Лавочкина">
            <a:extLst>
              <a:ext uri="{FF2B5EF4-FFF2-40B4-BE49-F238E27FC236}">
                <a16:creationId xmlns:a16="http://schemas.microsoft.com/office/drawing/2014/main" id="{275DC309-9BAA-B785-058E-2BE057D0C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98" y="1721639"/>
            <a:ext cx="5118716" cy="341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778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32CC4-F492-8ABD-4044-E0290DEF5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74964F-A14F-682A-A3B6-77600644C108}"/>
              </a:ext>
            </a:extLst>
          </p:cNvPr>
          <p:cNvSpPr txBox="1"/>
          <p:nvPr/>
        </p:nvSpPr>
        <p:spPr>
          <a:xfrm>
            <a:off x="2478372" y="435081"/>
            <a:ext cx="723525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Строение ракеты «Союз-2.1б»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188686AD-C279-9869-EB45-43A7CAAAA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039531"/>
              </p:ext>
            </p:extLst>
          </p:nvPr>
        </p:nvGraphicFramePr>
        <p:xfrm>
          <a:off x="609600" y="1019856"/>
          <a:ext cx="10972800" cy="520949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324100">
                  <a:extLst>
                    <a:ext uri="{9D8B030D-6E8A-4147-A177-3AD203B41FA5}">
                      <a16:colId xmlns:a16="http://schemas.microsoft.com/office/drawing/2014/main" val="3062228323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3900316134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547532422"/>
                    </a:ext>
                  </a:extLst>
                </a:gridCol>
              </a:tblGrid>
              <a:tr h="4407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Номер ступени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Информация</a:t>
                      </a:r>
                      <a:endParaRPr lang="ru-RU" sz="16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Назначение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extLst>
                  <a:ext uri="{0D108BD9-81ED-4DB2-BD59-A6C34878D82A}">
                    <a16:rowId xmlns:a16="http://schemas.microsoft.com/office/drawing/2014/main" val="2870668841"/>
                  </a:ext>
                </a:extLst>
              </a:tr>
              <a:tr h="10457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Первая ступень</a:t>
                      </a:r>
                      <a:endParaRPr lang="ru-RU" sz="16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Каждый из четырёх боковых блоков («Б», «В», «Г» и «Д») выполнен в форме конуса, имеет сухую массу 6 889,5 кг, полную массу 29 220  кг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Сообщение начальной скорости для дальнейшего вывода полезного груза на круговую орбиту.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extLst>
                  <a:ext uri="{0D108BD9-81ED-4DB2-BD59-A6C34878D82A}">
                    <a16:rowId xmlns:a16="http://schemas.microsoft.com/office/drawing/2014/main" val="312438541"/>
                  </a:ext>
                </a:extLst>
              </a:tr>
              <a:tr h="19242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Вторая ступень</a:t>
                      </a:r>
                      <a:endParaRPr lang="ru-RU" sz="16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Вторая ступень (блок «А») имеет сухую массу 6545 кг, полную массу 99 765 кг. Маршевый двигатель ступени — РД-108А с четырьмя основными камерами сгорания, тяга 792,5 кН на уровне моря, 990,2 кН в вакууме, удельный импульс двигателя 255 с на уровне моря, 319 с в вакууме.</a:t>
                      </a:r>
                      <a:endParaRPr lang="ru-RU" sz="16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Сообщение начальной скорости для дальнейшего вывода полезного груза на круговую орбиту.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extLst>
                  <a:ext uri="{0D108BD9-81ED-4DB2-BD59-A6C34878D82A}">
                    <a16:rowId xmlns:a16="http://schemas.microsoft.com/office/drawing/2014/main" val="2944138858"/>
                  </a:ext>
                </a:extLst>
              </a:tr>
              <a:tr h="10457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Третья ступень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Третья ступень (блок «И») имеет цилиндрическую форму, её диаметр 2,66 м, высота 6,70 м. Сухая масса 2355 кг, масса с топливом 27 755 кг.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Выведение разгонного блока «Фрегат» и спускаемого аппарата на круговую орбиту с высотой 200 км.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extLst>
                  <a:ext uri="{0D108BD9-81ED-4DB2-BD59-A6C34878D82A}">
                    <a16:rowId xmlns:a16="http://schemas.microsoft.com/office/drawing/2014/main" val="1444882090"/>
                  </a:ext>
                </a:extLst>
              </a:tr>
              <a:tr h="7529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Четвертая ступень (разгонный блок «Фрегат»)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Четвертая ступень имеет цилиндрическую форму, масса с топливом 2500 кг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Вывод спускаемого аппарата на траекторию перелета к Луне</a:t>
                      </a:r>
                      <a:endParaRPr lang="ru-RU" sz="16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73025" marR="73025" marT="63500" marB="63500"/>
                </a:tc>
                <a:extLst>
                  <a:ext uri="{0D108BD9-81ED-4DB2-BD59-A6C34878D82A}">
                    <a16:rowId xmlns:a16="http://schemas.microsoft.com/office/drawing/2014/main" val="2233058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55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2C65D-CA69-4F27-11D6-0465F8F1C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53A7A2-067B-3CE5-DBC4-1C628FC1D169}"/>
              </a:ext>
            </a:extLst>
          </p:cNvPr>
          <p:cNvSpPr txBox="1"/>
          <p:nvPr/>
        </p:nvSpPr>
        <p:spPr>
          <a:xfrm>
            <a:off x="504825" y="635106"/>
            <a:ext cx="1118235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Технические характеристики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EA084327-978B-A6AB-2022-1AAE514C3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694515"/>
              </p:ext>
            </p:extLst>
          </p:nvPr>
        </p:nvGraphicFramePr>
        <p:xfrm>
          <a:off x="838200" y="1219881"/>
          <a:ext cx="10515600" cy="482396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5085915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914526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Компонент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Значение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32910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Полная масса, кг </a:t>
                      </a:r>
                      <a:endParaRPr lang="ru-RU" sz="16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1750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382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Сухая масса, кг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≈700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09640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Масса научных приборов, кг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30  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16847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Энергопотребление космического аппарата, Вт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100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0228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Общая генерируемая электрическая мощность солнечных батарей, Вт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821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05409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Скорость передачи командной и служебной информации, Кбит/с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до 1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83229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Скорость передачи научной информации, Мбит/с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до 4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24836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Максимальная дальность радиосвязи, обеспечиваемая наземными и бортовыми средствами, км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410 000 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55823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>
                          <a:effectLst/>
                        </a:rPr>
                        <a:t>Срок активного существования на Луне, лет </a:t>
                      </a:r>
                      <a:endParaRPr lang="ru-RU" sz="16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ru-RU" sz="1600" kern="100" dirty="0">
                          <a:effectLst/>
                        </a:rPr>
                        <a:t>1</a:t>
                      </a:r>
                      <a:endParaRPr lang="ru-RU" sz="16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45595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00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C1A2B-4BBD-F9E6-EBD2-5498E1E74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7196EE-071F-2502-CB98-A0E5256DAFB6}"/>
              </a:ext>
            </a:extLst>
          </p:cNvPr>
          <p:cNvSpPr txBox="1"/>
          <p:nvPr/>
        </p:nvSpPr>
        <p:spPr>
          <a:xfrm>
            <a:off x="2036599" y="459269"/>
            <a:ext cx="811879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b="0" i="1" dirty="0">
                <a:solidFill>
                  <a:schemeClr val="bg1"/>
                </a:solidFill>
                <a:latin typeface="+mj-lt"/>
              </a:rPr>
              <a:t>Физико-математическая модель</a:t>
            </a:r>
            <a:endParaRPr lang="ko-KR" altLang="en-US" b="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840515-BEBA-32F1-4B42-0D8DEB98A150}"/>
              </a:ext>
            </a:extLst>
          </p:cNvPr>
          <p:cNvSpPr txBox="1"/>
          <p:nvPr/>
        </p:nvSpPr>
        <p:spPr>
          <a:xfrm>
            <a:off x="5739083" y="6463779"/>
            <a:ext cx="713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1400" dirty="0">
                <a:solidFill>
                  <a:schemeClr val="bg1"/>
                </a:solidFill>
              </a:rPr>
              <a:t>Стр. 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A7ACED-E8CC-D475-70A7-908B60581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4602" y="1461773"/>
            <a:ext cx="5283486" cy="23651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F050090-433D-E09A-9E7A-64AF305DF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785" y="3958991"/>
            <a:ext cx="5283486" cy="236892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A5BE911-63E1-62F0-56A4-2C1FB6EB3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4602" y="3962776"/>
            <a:ext cx="5283486" cy="23651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6B5CA-7E49-616A-2A1D-BD949255B1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785" y="1457988"/>
            <a:ext cx="5283486" cy="2365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62F070-FC87-4F61-9D1B-97A27A81C14C}"/>
              </a:ext>
            </a:extLst>
          </p:cNvPr>
          <p:cNvSpPr txBox="1"/>
          <p:nvPr/>
        </p:nvSpPr>
        <p:spPr>
          <a:xfrm>
            <a:off x="2737522" y="991754"/>
            <a:ext cx="671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Мы используем систему отсчета относительно центра Земли</a:t>
            </a:r>
          </a:p>
        </p:txBody>
      </p:sp>
    </p:spTree>
    <p:extLst>
      <p:ext uri="{BB962C8B-B14F-4D97-AF65-F5344CB8AC3E}">
        <p14:creationId xmlns:p14="http://schemas.microsoft.com/office/powerpoint/2010/main" val="829468416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unito Black - Nunito ExtraLight">
      <a:majorFont>
        <a:latin typeface="Nunito Black"/>
        <a:ea typeface="Arial Unicode MS"/>
        <a:cs typeface=""/>
      </a:majorFont>
      <a:minorFont>
        <a:latin typeface="Nunito Extra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0599"/>
        </a:solidFill>
        <a:ln>
          <a:noFill/>
        </a:ln>
        <a:effectLst>
          <a:outerShdw blurRad="127000" sx="101000" sy="101000" algn="ctr" rotWithShape="0">
            <a:schemeClr val="bg1">
              <a:alpha val="27000"/>
            </a:schemeClr>
          </a:outerShdw>
        </a:effectLst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i="1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E142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3433</TotalTime>
  <Words>994</Words>
  <Application>Microsoft Office PowerPoint</Application>
  <PresentationFormat>Широкоэкранный</PresentationFormat>
  <Paragraphs>113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Aptos</vt:lpstr>
      <vt:lpstr>Nunito ExtraLight</vt:lpstr>
      <vt:lpstr>맑은 고딕</vt:lpstr>
      <vt:lpstr>Arial</vt:lpstr>
      <vt:lpstr>Nunito Black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Александр Устинов</cp:lastModifiedBy>
  <cp:revision>297</cp:revision>
  <dcterms:created xsi:type="dcterms:W3CDTF">2019-04-06T05:20:47Z</dcterms:created>
  <dcterms:modified xsi:type="dcterms:W3CDTF">2024-12-12T11:18:02Z</dcterms:modified>
</cp:coreProperties>
</file>